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1" r:id="rId5"/>
    <p:sldId id="260" r:id="rId6"/>
    <p:sldId id="279" r:id="rId7"/>
    <p:sldId id="280" r:id="rId8"/>
    <p:sldId id="269" r:id="rId9"/>
    <p:sldId id="270" r:id="rId10"/>
    <p:sldId id="271" r:id="rId11"/>
    <p:sldId id="272" r:id="rId12"/>
    <p:sldId id="273" r:id="rId13"/>
    <p:sldId id="275" r:id="rId14"/>
    <p:sldId id="276" r:id="rId15"/>
    <p:sldId id="277" r:id="rId16"/>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4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2AD8AD37-5E4A-49CB-9D39-25EE07297A55}" type="datetimeFigureOut">
              <a:rPr lang="fr-FR"/>
              <a:pPr>
                <a:defRPr/>
              </a:pPr>
              <a:t>09/05/2010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9FD292BC-1631-4445-B06A-C28806657EBB}"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6E062DAF-8DB2-4ECB-9344-72ED43F0497D}" type="datetimeFigureOut">
              <a:rPr lang="fr-FR"/>
              <a:pPr>
                <a:defRPr/>
              </a:pPr>
              <a:t>09/05/2010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95DBFB76-062F-4F62-8595-E80271FCA2E4}"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364AB70F-9552-4CCC-93F2-7AA71E70FF74}" type="datetimeFigureOut">
              <a:rPr lang="fr-FR"/>
              <a:pPr>
                <a:defRPr/>
              </a:pPr>
              <a:t>09/05/2010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A7B8EF2-5143-487D-8278-16B8556E0F16}"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E77ADF34-BF7E-4090-B85C-A4490FA549DB}" type="datetimeFigureOut">
              <a:rPr lang="fr-FR"/>
              <a:pPr>
                <a:defRPr/>
              </a:pPr>
              <a:t>09/05/2010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A323EDD-3BCE-4B7A-8BF4-62FFC18FEB85}"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FBE2B5AA-D557-43E1-B3E3-6E77D39796DF}" type="datetimeFigureOut">
              <a:rPr lang="fr-FR"/>
              <a:pPr>
                <a:defRPr/>
              </a:pPr>
              <a:t>09/05/2010</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E62BE665-E2D9-488B-8A18-86AC0F5FD6D6}"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6559B29D-08A0-4E0D-B524-00E00297BD62}" type="datetimeFigureOut">
              <a:rPr lang="fr-FR"/>
              <a:pPr>
                <a:defRPr/>
              </a:pPr>
              <a:t>09/05/2010</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D57B6CA5-B0DB-4731-B58C-280319F382FF}"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2EA324E5-DD8F-4B2F-8069-469D078BD086}" type="datetimeFigureOut">
              <a:rPr lang="fr-FR"/>
              <a:pPr>
                <a:defRPr/>
              </a:pPr>
              <a:t>09/05/2010</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70EDF5CF-8BA9-45E9-9732-7DB0EEAC5B4D}"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B8957F66-B96A-47E3-A671-DA8E0B0C4A9A}" type="datetimeFigureOut">
              <a:rPr lang="fr-FR"/>
              <a:pPr>
                <a:defRPr/>
              </a:pPr>
              <a:t>09/05/2010</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14D197CE-F22B-4924-9FB6-A8FC8F88907D}"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62463FF9-372D-4244-BCB3-6EC760A0858D}" type="datetimeFigureOut">
              <a:rPr lang="fr-FR"/>
              <a:pPr>
                <a:defRPr/>
              </a:pPr>
              <a:t>09/05/2010</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7FF0239C-30C7-4E6D-8D4F-AC32E2587530}"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00210EFF-65A7-46F7-A309-FBD67C45A3FF}" type="datetimeFigureOut">
              <a:rPr lang="fr-FR"/>
              <a:pPr>
                <a:defRPr/>
              </a:pPr>
              <a:t>09/05/2010</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33BFC2D4-14D7-44F4-8419-C8AABD5B9217}"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461863AD-1FCC-4C59-80A3-F40748BC707A}" type="datetimeFigureOut">
              <a:rPr lang="fr-FR"/>
              <a:pPr>
                <a:defRPr/>
              </a:pPr>
              <a:t>09/05/2010</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4F3B4AB2-7118-4E6C-A644-92281968A374}"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656E903C-A763-4B94-8E1F-9AADDB67AB33}" type="datetimeFigureOut">
              <a:rPr lang="fr-FR"/>
              <a:pPr>
                <a:defRPr/>
              </a:pPr>
              <a:t>09/05/2010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E274D6BC-93A8-4107-8F3F-BBBD049EFF3F}"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13" descr="TWR"/>
          <p:cNvPicPr>
            <a:picLocks noChangeAspect="1" noChangeArrowheads="1"/>
          </p:cNvPicPr>
          <p:nvPr/>
        </p:nvPicPr>
        <p:blipFill>
          <a:blip r:embed="rId2"/>
          <a:srcRect/>
          <a:stretch>
            <a:fillRect/>
          </a:stretch>
        </p:blipFill>
        <p:spPr bwMode="auto">
          <a:xfrm>
            <a:off x="4572000" y="3571875"/>
            <a:ext cx="4143375" cy="3092450"/>
          </a:xfrm>
          <a:prstGeom prst="rect">
            <a:avLst/>
          </a:prstGeom>
          <a:noFill/>
          <a:ln w="9525">
            <a:noFill/>
            <a:miter lim="800000"/>
            <a:headEnd/>
            <a:tailEnd/>
          </a:ln>
        </p:spPr>
      </p:pic>
      <p:pic>
        <p:nvPicPr>
          <p:cNvPr id="13314" name="Picture 15" descr="SR20%20LX-AIY%20LFSN"/>
          <p:cNvPicPr>
            <a:picLocks noChangeAspect="1" noChangeArrowheads="1"/>
          </p:cNvPicPr>
          <p:nvPr/>
        </p:nvPicPr>
        <p:blipFill>
          <a:blip r:embed="rId3"/>
          <a:srcRect/>
          <a:stretch>
            <a:fillRect/>
          </a:stretch>
        </p:blipFill>
        <p:spPr bwMode="auto">
          <a:xfrm>
            <a:off x="4572000" y="142875"/>
            <a:ext cx="4140200" cy="3105150"/>
          </a:xfrm>
          <a:prstGeom prst="rect">
            <a:avLst/>
          </a:prstGeom>
          <a:noFill/>
          <a:ln w="9525">
            <a:noFill/>
            <a:miter lim="800000"/>
            <a:headEnd/>
            <a:tailEnd/>
          </a:ln>
        </p:spPr>
      </p:pic>
      <p:sp>
        <p:nvSpPr>
          <p:cNvPr id="13315" name="ZoneTexte 8"/>
          <p:cNvSpPr txBox="1">
            <a:spLocks noChangeArrowheads="1"/>
          </p:cNvSpPr>
          <p:nvPr/>
        </p:nvSpPr>
        <p:spPr bwMode="auto">
          <a:xfrm>
            <a:off x="571500" y="301625"/>
            <a:ext cx="3116263" cy="6556375"/>
          </a:xfrm>
          <a:prstGeom prst="rect">
            <a:avLst/>
          </a:prstGeom>
          <a:noFill/>
          <a:ln w="9525">
            <a:noFill/>
            <a:miter lim="800000"/>
            <a:headEnd/>
            <a:tailEnd/>
          </a:ln>
        </p:spPr>
        <p:txBody>
          <a:bodyPr wrap="none">
            <a:spAutoFit/>
          </a:bodyPr>
          <a:lstStyle/>
          <a:p>
            <a:r>
              <a:rPr lang="fr-FR" sz="2800" b="1">
                <a:latin typeface="Calibri" pitchFamily="34" charset="0"/>
              </a:rPr>
              <a:t>                                  L</a:t>
            </a:r>
          </a:p>
          <a:p>
            <a:r>
              <a:rPr lang="fr-FR" sz="2800" b="1">
                <a:latin typeface="Calibri" pitchFamily="34" charset="0"/>
              </a:rPr>
              <a:t>                               E</a:t>
            </a:r>
          </a:p>
          <a:p>
            <a:r>
              <a:rPr lang="fr-FR" sz="2800" b="1">
                <a:latin typeface="Calibri" pitchFamily="34" charset="0"/>
              </a:rPr>
              <a:t>                     </a:t>
            </a:r>
          </a:p>
          <a:p>
            <a:r>
              <a:rPr lang="fr-FR" sz="2800" b="1">
                <a:latin typeface="Calibri" pitchFamily="34" charset="0"/>
              </a:rPr>
              <a:t>                    T</a:t>
            </a:r>
          </a:p>
          <a:p>
            <a:r>
              <a:rPr lang="fr-FR" sz="2800" b="1">
                <a:latin typeface="Calibri" pitchFamily="34" charset="0"/>
              </a:rPr>
              <a:t>                 R</a:t>
            </a:r>
          </a:p>
          <a:p>
            <a:r>
              <a:rPr lang="fr-FR" sz="2800" b="1">
                <a:latin typeface="Calibri" pitchFamily="34" charset="0"/>
              </a:rPr>
              <a:t>              A</a:t>
            </a:r>
          </a:p>
          <a:p>
            <a:r>
              <a:rPr lang="fr-FR" sz="2800" b="1">
                <a:latin typeface="Calibri" pitchFamily="34" charset="0"/>
              </a:rPr>
              <a:t>            N</a:t>
            </a:r>
          </a:p>
          <a:p>
            <a:r>
              <a:rPr lang="fr-FR" sz="2800" b="1">
                <a:latin typeface="Calibri" pitchFamily="34" charset="0"/>
              </a:rPr>
              <a:t>             S</a:t>
            </a:r>
          </a:p>
          <a:p>
            <a:r>
              <a:rPr lang="fr-FR" sz="2800" b="1">
                <a:latin typeface="Calibri" pitchFamily="34" charset="0"/>
              </a:rPr>
              <a:t>                P</a:t>
            </a:r>
          </a:p>
          <a:p>
            <a:r>
              <a:rPr lang="fr-FR" sz="2800" b="1">
                <a:latin typeface="Calibri" pitchFamily="34" charset="0"/>
              </a:rPr>
              <a:t>                   O</a:t>
            </a:r>
          </a:p>
          <a:p>
            <a:r>
              <a:rPr lang="fr-FR" sz="2800" b="1">
                <a:latin typeface="Calibri" pitchFamily="34" charset="0"/>
              </a:rPr>
              <a:t>                     N</a:t>
            </a:r>
          </a:p>
          <a:p>
            <a:r>
              <a:rPr lang="fr-FR" sz="2800" b="1">
                <a:latin typeface="Calibri" pitchFamily="34" charset="0"/>
              </a:rPr>
              <a:t>                        D</a:t>
            </a:r>
          </a:p>
          <a:p>
            <a:r>
              <a:rPr lang="fr-FR" sz="2800" b="1">
                <a:latin typeface="Calibri" pitchFamily="34" charset="0"/>
              </a:rPr>
              <a:t>                           E</a:t>
            </a:r>
          </a:p>
          <a:p>
            <a:r>
              <a:rPr lang="fr-FR" sz="2800" b="1">
                <a:latin typeface="Calibri" pitchFamily="34" charset="0"/>
              </a:rPr>
              <a:t>                              U</a:t>
            </a:r>
          </a:p>
          <a:p>
            <a:r>
              <a:rPr lang="fr-FR" sz="2800" b="1">
                <a:latin typeface="Calibri" pitchFamily="34" charset="0"/>
              </a:rPr>
              <a:t>                                 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r>
              <a:rPr lang="fr-FR" sz="900" b="1">
                <a:solidFill>
                  <a:srgbClr val="FFFFFF"/>
                </a:solidFill>
                <a:cs typeface="Arial" charset="0"/>
              </a:rPr>
              <a:t>  </a:t>
            </a:r>
          </a:p>
          <a:p>
            <a:pPr algn="ctr" eaLnBrk="0" hangingPunct="0"/>
            <a:r>
              <a:rPr lang="fr-FR" sz="900" b="1">
                <a:solidFill>
                  <a:srgbClr val="FFFFFF"/>
                </a:solidFill>
                <a:cs typeface="Arial" charset="0"/>
              </a:rPr>
              <a:t>Copie d'écran IvAc montrant plusieurs appareils en mode "Standby"</a:t>
            </a:r>
            <a:endParaRPr lang="fr-FR" sz="19900" b="1">
              <a:solidFill>
                <a:srgbClr val="FFFFFF"/>
              </a:solidFill>
              <a:cs typeface="Arial" charset="0"/>
            </a:endParaRPr>
          </a:p>
        </p:txBody>
      </p:sp>
      <p:pic>
        <p:nvPicPr>
          <p:cNvPr id="22530" name="Picture 2" descr="F:\370_fichiers\SQWKstby.png"/>
          <p:cNvPicPr>
            <a:picLocks noChangeAspect="1" noChangeArrowheads="1"/>
          </p:cNvPicPr>
          <p:nvPr/>
        </p:nvPicPr>
        <p:blipFill>
          <a:blip r:embed="rId2"/>
          <a:srcRect/>
          <a:stretch>
            <a:fillRect/>
          </a:stretch>
        </p:blipFill>
        <p:spPr bwMode="auto">
          <a:xfrm>
            <a:off x="1500188" y="3071813"/>
            <a:ext cx="5848350" cy="3171825"/>
          </a:xfrm>
          <a:prstGeom prst="rect">
            <a:avLst/>
          </a:prstGeom>
          <a:noFill/>
          <a:ln w="9525">
            <a:noFill/>
            <a:miter lim="800000"/>
            <a:headEnd/>
            <a:tailEnd/>
          </a:ln>
        </p:spPr>
      </p:pic>
      <p:sp>
        <p:nvSpPr>
          <p:cNvPr id="22531" name="Rectangle 3"/>
          <p:cNvSpPr>
            <a:spLocks noChangeArrowheads="1"/>
          </p:cNvSpPr>
          <p:nvPr/>
        </p:nvSpPr>
        <p:spPr bwMode="auto">
          <a:xfrm>
            <a:off x="714375" y="571500"/>
            <a:ext cx="7715250" cy="2308225"/>
          </a:xfrm>
          <a:prstGeom prst="rect">
            <a:avLst/>
          </a:prstGeom>
          <a:noFill/>
          <a:ln w="9525">
            <a:noFill/>
            <a:miter lim="800000"/>
            <a:headEnd/>
            <a:tailEnd/>
          </a:ln>
        </p:spPr>
        <p:txBody>
          <a:bodyPr>
            <a:spAutoFit/>
          </a:bodyPr>
          <a:lstStyle/>
          <a:p>
            <a:r>
              <a:rPr lang="fr-FR" b="1">
                <a:latin typeface="Calibri" pitchFamily="34" charset="0"/>
              </a:rPr>
              <a:t>Transpondeur mode "STANDBY"</a:t>
            </a:r>
          </a:p>
          <a:p>
            <a:r>
              <a:rPr lang="fr-FR">
                <a:latin typeface="Calibri" pitchFamily="34" charset="0"/>
              </a:rPr>
              <a:t>Quand le transpondeur est en </a:t>
            </a:r>
            <a:r>
              <a:rPr lang="fr-FR" b="1">
                <a:latin typeface="Calibri" pitchFamily="34" charset="0"/>
              </a:rPr>
              <a:t>mode "standby"</a:t>
            </a:r>
            <a:r>
              <a:rPr lang="fr-FR">
                <a:latin typeface="Calibri" pitchFamily="34" charset="0"/>
              </a:rPr>
              <a:t>, les contrôleurs peuvent toujours voir le symbole primaire de l'appareil sur leur écran de contrôle ; il n'existe toutefois aucune étiquette ni information relative au plan de vol.</a:t>
            </a:r>
          </a:p>
          <a:p>
            <a:r>
              <a:rPr lang="fr-FR">
                <a:latin typeface="Calibri" pitchFamily="34" charset="0"/>
              </a:rPr>
              <a:t>Le mode "Standby" est requis </a:t>
            </a:r>
            <a:r>
              <a:rPr lang="fr-FR" b="1">
                <a:latin typeface="Calibri" pitchFamily="34" charset="0"/>
              </a:rPr>
              <a:t>au parking, avant le décollage ,après l'atterrissage, ainsi qu’aux changement de code</a:t>
            </a:r>
            <a:r>
              <a:rPr lang="fr-FR">
                <a:latin typeface="Calibri" pitchFamily="34" charset="0"/>
              </a:rPr>
              <a:t>. afin de ne pas créer de perturbation pour le trafic au sol car toutes les informations additionnelles surchargent l'écran radar du contrôleur.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r>
              <a:rPr lang="fr-FR" sz="900" b="1">
                <a:solidFill>
                  <a:srgbClr val="FFFFFF"/>
                </a:solidFill>
                <a:cs typeface="Arial" charset="0"/>
              </a:rPr>
              <a:t>  </a:t>
            </a:r>
          </a:p>
          <a:p>
            <a:pPr algn="ctr" eaLnBrk="0" hangingPunct="0"/>
            <a:r>
              <a:rPr lang="fr-FR" sz="900" b="1">
                <a:solidFill>
                  <a:srgbClr val="FFFFFF"/>
                </a:solidFill>
                <a:cs typeface="Arial" charset="0"/>
              </a:rPr>
              <a:t>Copie d'écran IvAc montrant un appareil sur la piste avec un transpondeur "ON"</a:t>
            </a:r>
            <a:endParaRPr lang="fr-FR" sz="16000" b="1">
              <a:solidFill>
                <a:srgbClr val="FFFFFF"/>
              </a:solidFill>
              <a:cs typeface="Arial" charset="0"/>
            </a:endParaRPr>
          </a:p>
        </p:txBody>
      </p:sp>
      <p:pic>
        <p:nvPicPr>
          <p:cNvPr id="23554" name="Picture 2" descr="F:\370_fichiers\SQWKON.png"/>
          <p:cNvPicPr>
            <a:picLocks noChangeAspect="1" noChangeArrowheads="1"/>
          </p:cNvPicPr>
          <p:nvPr/>
        </p:nvPicPr>
        <p:blipFill>
          <a:blip r:embed="rId2"/>
          <a:srcRect/>
          <a:stretch>
            <a:fillRect/>
          </a:stretch>
        </p:blipFill>
        <p:spPr bwMode="auto">
          <a:xfrm>
            <a:off x="1000125" y="2857500"/>
            <a:ext cx="7321550" cy="3195638"/>
          </a:xfrm>
          <a:prstGeom prst="rect">
            <a:avLst/>
          </a:prstGeom>
          <a:noFill/>
          <a:ln w="9525">
            <a:noFill/>
            <a:miter lim="800000"/>
            <a:headEnd/>
            <a:tailEnd/>
          </a:ln>
        </p:spPr>
      </p:pic>
      <p:sp>
        <p:nvSpPr>
          <p:cNvPr id="23555" name="Rectangle 3"/>
          <p:cNvSpPr>
            <a:spLocks noChangeArrowheads="1"/>
          </p:cNvSpPr>
          <p:nvPr/>
        </p:nvSpPr>
        <p:spPr bwMode="auto">
          <a:xfrm>
            <a:off x="571500" y="1214438"/>
            <a:ext cx="7929563" cy="1477962"/>
          </a:xfrm>
          <a:prstGeom prst="rect">
            <a:avLst/>
          </a:prstGeom>
          <a:noFill/>
          <a:ln w="9525">
            <a:noFill/>
            <a:miter lim="800000"/>
            <a:headEnd/>
            <a:tailEnd/>
          </a:ln>
        </p:spPr>
        <p:txBody>
          <a:bodyPr>
            <a:spAutoFit/>
          </a:bodyPr>
          <a:lstStyle/>
          <a:p>
            <a:r>
              <a:rPr lang="fr-FR" b="1">
                <a:latin typeface="Calibri" pitchFamily="34" charset="0"/>
              </a:rPr>
              <a:t>Transpondeur "ON« </a:t>
            </a:r>
          </a:p>
          <a:p>
            <a:endParaRPr lang="fr-FR" b="1">
              <a:latin typeface="Calibri" pitchFamily="34" charset="0"/>
            </a:endParaRPr>
          </a:p>
          <a:p>
            <a:r>
              <a:rPr lang="fr-FR">
                <a:latin typeface="Calibri" pitchFamily="34" charset="0"/>
              </a:rPr>
              <a:t>Vous devez mettre et laisser le transpondeur sur </a:t>
            </a:r>
            <a:r>
              <a:rPr lang="fr-FR" b="1">
                <a:latin typeface="Calibri" pitchFamily="34" charset="0"/>
              </a:rPr>
              <a:t>"ON"</a:t>
            </a:r>
            <a:r>
              <a:rPr lang="fr-FR">
                <a:latin typeface="Calibri" pitchFamily="34" charset="0"/>
              </a:rPr>
              <a:t> quand vous pénétrez sur une piste active avant le décollage et jusqu'à la libération de la piste après l'atterrissage.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r>
              <a:rPr lang="fr-FR" sz="900" b="1">
                <a:solidFill>
                  <a:srgbClr val="FFFFFF"/>
                </a:solidFill>
                <a:cs typeface="Arial" charset="0"/>
              </a:rPr>
              <a:t>  </a:t>
            </a:r>
          </a:p>
          <a:p>
            <a:pPr algn="ctr" eaLnBrk="0" hangingPunct="0"/>
            <a:r>
              <a:rPr lang="fr-FR" sz="900" b="1">
                <a:solidFill>
                  <a:srgbClr val="FFFFFF"/>
                </a:solidFill>
                <a:cs typeface="Arial" charset="0"/>
              </a:rPr>
              <a:t>Copie d'écran IvAc montrant un appareil effectuant une commande "IDENT"</a:t>
            </a:r>
            <a:endParaRPr lang="fr-FR" sz="24000" b="1">
              <a:solidFill>
                <a:srgbClr val="FFFFFF"/>
              </a:solidFill>
              <a:cs typeface="Arial" charset="0"/>
            </a:endParaRPr>
          </a:p>
        </p:txBody>
      </p:sp>
      <p:pic>
        <p:nvPicPr>
          <p:cNvPr id="24578" name="Picture 2" descr="F:\370_fichiers\Ident.png"/>
          <p:cNvPicPr>
            <a:picLocks noChangeAspect="1" noChangeArrowheads="1"/>
          </p:cNvPicPr>
          <p:nvPr/>
        </p:nvPicPr>
        <p:blipFill>
          <a:blip r:embed="rId2"/>
          <a:srcRect/>
          <a:stretch>
            <a:fillRect/>
          </a:stretch>
        </p:blipFill>
        <p:spPr bwMode="auto">
          <a:xfrm>
            <a:off x="1785938" y="2786063"/>
            <a:ext cx="5543550" cy="3819525"/>
          </a:xfrm>
          <a:prstGeom prst="rect">
            <a:avLst/>
          </a:prstGeom>
          <a:noFill/>
          <a:ln w="9525">
            <a:noFill/>
            <a:miter lim="800000"/>
            <a:headEnd/>
            <a:tailEnd/>
          </a:ln>
        </p:spPr>
      </p:pic>
      <p:sp>
        <p:nvSpPr>
          <p:cNvPr id="24579" name="Rectangle 3"/>
          <p:cNvSpPr>
            <a:spLocks noChangeArrowheads="1"/>
          </p:cNvSpPr>
          <p:nvPr/>
        </p:nvSpPr>
        <p:spPr bwMode="auto">
          <a:xfrm>
            <a:off x="928688" y="714375"/>
            <a:ext cx="6786562" cy="1477963"/>
          </a:xfrm>
          <a:prstGeom prst="rect">
            <a:avLst/>
          </a:prstGeom>
          <a:noFill/>
          <a:ln w="9525">
            <a:noFill/>
            <a:miter lim="800000"/>
            <a:headEnd/>
            <a:tailEnd/>
          </a:ln>
        </p:spPr>
        <p:txBody>
          <a:bodyPr>
            <a:spAutoFit/>
          </a:bodyPr>
          <a:lstStyle/>
          <a:p>
            <a:r>
              <a:rPr lang="fr-FR" b="1">
                <a:latin typeface="Calibri" pitchFamily="34" charset="0"/>
              </a:rPr>
              <a:t>Transpondeur "IDENT"</a:t>
            </a:r>
          </a:p>
          <a:p>
            <a:r>
              <a:rPr lang="fr-FR">
                <a:latin typeface="Calibri" pitchFamily="34" charset="0"/>
              </a:rPr>
              <a:t>Les contrôleurs peuvent demander d'effectuer une commande d'identification (Transpondeur "IDENT"). Cette action fait clignoter l'étiquette de l'avion sur l'écran du contrôleur qui peut ainsi facilement identifier le trafic en cas de doute.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2" descr="F:\370_fichiers\Mode_AC.png"/>
          <p:cNvPicPr>
            <a:picLocks noChangeAspect="1" noChangeArrowheads="1"/>
          </p:cNvPicPr>
          <p:nvPr/>
        </p:nvPicPr>
        <p:blipFill>
          <a:blip r:embed="rId2"/>
          <a:srcRect/>
          <a:stretch>
            <a:fillRect/>
          </a:stretch>
        </p:blipFill>
        <p:spPr bwMode="auto">
          <a:xfrm>
            <a:off x="428625" y="3143250"/>
            <a:ext cx="8180388" cy="3019425"/>
          </a:xfrm>
          <a:prstGeom prst="rect">
            <a:avLst/>
          </a:prstGeom>
          <a:noFill/>
          <a:ln w="9525">
            <a:noFill/>
            <a:miter lim="800000"/>
            <a:headEnd/>
            <a:tailEnd/>
          </a:ln>
        </p:spPr>
      </p:pic>
      <p:sp>
        <p:nvSpPr>
          <p:cNvPr id="25602" name="Rectangle 2"/>
          <p:cNvSpPr>
            <a:spLocks noChangeArrowheads="1"/>
          </p:cNvSpPr>
          <p:nvPr/>
        </p:nvSpPr>
        <p:spPr bwMode="auto">
          <a:xfrm>
            <a:off x="714375" y="857250"/>
            <a:ext cx="7358063" cy="923925"/>
          </a:xfrm>
          <a:prstGeom prst="rect">
            <a:avLst/>
          </a:prstGeom>
          <a:noFill/>
          <a:ln w="9525">
            <a:noFill/>
            <a:miter lim="800000"/>
            <a:headEnd/>
            <a:tailEnd/>
          </a:ln>
        </p:spPr>
        <p:txBody>
          <a:bodyPr>
            <a:spAutoFit/>
          </a:bodyPr>
          <a:lstStyle/>
          <a:p>
            <a:r>
              <a:rPr lang="fr-FR" b="1">
                <a:latin typeface="Calibri" pitchFamily="34" charset="0"/>
              </a:rPr>
              <a:t>Mode "C"</a:t>
            </a:r>
          </a:p>
          <a:p>
            <a:r>
              <a:rPr lang="fr-FR">
                <a:latin typeface="Calibri" pitchFamily="34" charset="0"/>
              </a:rPr>
              <a:t>Ce transpondeur émet non seulement les 4 chiffres du code transpondeur mais aussi l'altitude pression à laquelle l'avion vole.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2" descr="F:\370_fichiers\SQWKEMERG.png"/>
          <p:cNvPicPr>
            <a:picLocks noChangeAspect="1" noChangeArrowheads="1"/>
          </p:cNvPicPr>
          <p:nvPr/>
        </p:nvPicPr>
        <p:blipFill>
          <a:blip r:embed="rId2"/>
          <a:srcRect/>
          <a:stretch>
            <a:fillRect/>
          </a:stretch>
        </p:blipFill>
        <p:spPr bwMode="auto">
          <a:xfrm>
            <a:off x="1000125" y="3071813"/>
            <a:ext cx="7389813" cy="3081337"/>
          </a:xfrm>
          <a:prstGeom prst="rect">
            <a:avLst/>
          </a:prstGeom>
          <a:noFill/>
          <a:ln w="9525">
            <a:noFill/>
            <a:miter lim="800000"/>
            <a:headEnd/>
            <a:tailEnd/>
          </a:ln>
        </p:spPr>
      </p:pic>
      <p:sp>
        <p:nvSpPr>
          <p:cNvPr id="26626" name="Rectangle 2"/>
          <p:cNvSpPr>
            <a:spLocks noChangeArrowheads="1"/>
          </p:cNvSpPr>
          <p:nvPr/>
        </p:nvSpPr>
        <p:spPr bwMode="auto">
          <a:xfrm>
            <a:off x="1000125" y="214313"/>
            <a:ext cx="7286625" cy="2308225"/>
          </a:xfrm>
          <a:prstGeom prst="rect">
            <a:avLst/>
          </a:prstGeom>
          <a:noFill/>
          <a:ln w="9525">
            <a:noFill/>
            <a:miter lim="800000"/>
            <a:headEnd/>
            <a:tailEnd/>
          </a:ln>
        </p:spPr>
        <p:txBody>
          <a:bodyPr>
            <a:spAutoFit/>
          </a:bodyPr>
          <a:lstStyle/>
          <a:p>
            <a:r>
              <a:rPr lang="fr-FR" b="1">
                <a:latin typeface="Calibri" pitchFamily="34" charset="0"/>
              </a:rPr>
              <a:t>Codes transpondeur spéciaux</a:t>
            </a:r>
          </a:p>
          <a:p>
            <a:r>
              <a:rPr lang="fr-FR">
                <a:latin typeface="Calibri" pitchFamily="34" charset="0"/>
              </a:rPr>
              <a:t>Les codes transpondeur servent aussi au contrôleur à localiser facilement un appareil en situation d'urgence ou de détresse avant tout contact avec le pilote.</a:t>
            </a:r>
          </a:p>
          <a:p>
            <a:r>
              <a:rPr lang="fr-FR">
                <a:latin typeface="Calibri" pitchFamily="34" charset="0"/>
              </a:rPr>
              <a:t>Les codes transpondeur sont habituellement attribués par les contrôleurs à l'exception de ces 4 codes dédiés à des situations spécifiques :</a:t>
            </a:r>
          </a:p>
          <a:p>
            <a:r>
              <a:rPr lang="fr-FR" b="1">
                <a:latin typeface="Calibri" pitchFamily="34" charset="0"/>
              </a:rPr>
              <a:t>7700</a:t>
            </a:r>
            <a:r>
              <a:rPr lang="fr-FR">
                <a:latin typeface="Calibri" pitchFamily="34" charset="0"/>
              </a:rPr>
              <a:t> - </a:t>
            </a:r>
            <a:r>
              <a:rPr lang="fr-FR" b="1">
                <a:latin typeface="Calibri" pitchFamily="34" charset="0"/>
              </a:rPr>
              <a:t>Urgence et détresse</a:t>
            </a:r>
            <a:r>
              <a:rPr lang="fr-FR">
                <a:latin typeface="Calibri" pitchFamily="34" charset="0"/>
              </a:rPr>
              <a:t> ; ce code indique au contrôleur que l'appareil est en situation d'urgence ou de détresse,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2" descr="F:\370_fichiers\SQWKCOMF.png"/>
          <p:cNvPicPr>
            <a:picLocks noChangeAspect="1" noChangeArrowheads="1"/>
          </p:cNvPicPr>
          <p:nvPr/>
        </p:nvPicPr>
        <p:blipFill>
          <a:blip r:embed="rId2"/>
          <a:srcRect/>
          <a:stretch>
            <a:fillRect/>
          </a:stretch>
        </p:blipFill>
        <p:spPr bwMode="auto">
          <a:xfrm>
            <a:off x="928688" y="3071813"/>
            <a:ext cx="7321550" cy="3214687"/>
          </a:xfrm>
          <a:prstGeom prst="rect">
            <a:avLst/>
          </a:prstGeom>
          <a:noFill/>
          <a:ln w="9525">
            <a:noFill/>
            <a:miter lim="800000"/>
            <a:headEnd/>
            <a:tailEnd/>
          </a:ln>
        </p:spPr>
      </p:pic>
      <p:sp>
        <p:nvSpPr>
          <p:cNvPr id="27650" name="Rectangle 2"/>
          <p:cNvSpPr>
            <a:spLocks noChangeArrowheads="1"/>
          </p:cNvSpPr>
          <p:nvPr/>
        </p:nvSpPr>
        <p:spPr bwMode="auto">
          <a:xfrm>
            <a:off x="928688" y="1643063"/>
            <a:ext cx="7286625" cy="369887"/>
          </a:xfrm>
          <a:prstGeom prst="rect">
            <a:avLst/>
          </a:prstGeom>
          <a:noFill/>
          <a:ln w="9525">
            <a:noFill/>
            <a:miter lim="800000"/>
            <a:headEnd/>
            <a:tailEnd/>
          </a:ln>
        </p:spPr>
        <p:txBody>
          <a:bodyPr>
            <a:spAutoFit/>
          </a:bodyPr>
          <a:lstStyle/>
          <a:p>
            <a:r>
              <a:rPr lang="fr-FR" b="1">
                <a:latin typeface="Calibri" pitchFamily="34" charset="0"/>
              </a:rPr>
              <a:t>7600</a:t>
            </a:r>
            <a:r>
              <a:rPr lang="fr-FR">
                <a:latin typeface="Calibri" pitchFamily="34" charset="0"/>
              </a:rPr>
              <a:t> - </a:t>
            </a:r>
            <a:r>
              <a:rPr lang="fr-FR" b="1">
                <a:latin typeface="Calibri" pitchFamily="34" charset="0"/>
              </a:rPr>
              <a:t>Interruption (panne) des communications radio</a:t>
            </a:r>
            <a:r>
              <a:rPr lang="fr-FR">
                <a:latin typeface="Calibri"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re 1"/>
          <p:cNvSpPr>
            <a:spLocks noGrp="1"/>
          </p:cNvSpPr>
          <p:nvPr>
            <p:ph type="title"/>
          </p:nvPr>
        </p:nvSpPr>
        <p:spPr/>
        <p:txBody>
          <a:bodyPr/>
          <a:lstStyle/>
          <a:p>
            <a:r>
              <a:rPr lang="fr-FR" smtClean="0"/>
              <a:t>COMMENT CA MARCHE ?</a:t>
            </a:r>
          </a:p>
        </p:txBody>
      </p:sp>
      <p:sp>
        <p:nvSpPr>
          <p:cNvPr id="14338" name="ZoneTexte 3"/>
          <p:cNvSpPr txBox="1">
            <a:spLocks noChangeArrowheads="1"/>
          </p:cNvSpPr>
          <p:nvPr/>
        </p:nvSpPr>
        <p:spPr bwMode="auto">
          <a:xfrm>
            <a:off x="428625" y="1928813"/>
            <a:ext cx="1428750" cy="366712"/>
          </a:xfrm>
          <a:prstGeom prst="rect">
            <a:avLst/>
          </a:prstGeom>
          <a:solidFill>
            <a:schemeClr val="accent2"/>
          </a:solidFill>
          <a:ln w="9525">
            <a:noFill/>
            <a:miter lim="800000"/>
            <a:headEnd/>
            <a:tailEnd/>
          </a:ln>
        </p:spPr>
        <p:txBody>
          <a:bodyPr>
            <a:spAutoFit/>
          </a:bodyPr>
          <a:lstStyle/>
          <a:p>
            <a:r>
              <a:rPr lang="fr-FR" b="1">
                <a:latin typeface="Calibri" pitchFamily="34" charset="0"/>
              </a:rPr>
              <a:t>LE MODE A :</a:t>
            </a:r>
          </a:p>
        </p:txBody>
      </p:sp>
      <p:sp>
        <p:nvSpPr>
          <p:cNvPr id="14339" name="ZoneTexte 4"/>
          <p:cNvSpPr txBox="1">
            <a:spLocks noChangeArrowheads="1"/>
          </p:cNvSpPr>
          <p:nvPr/>
        </p:nvSpPr>
        <p:spPr bwMode="auto">
          <a:xfrm>
            <a:off x="1857375" y="1928813"/>
            <a:ext cx="6643688" cy="3416300"/>
          </a:xfrm>
          <a:prstGeom prst="rect">
            <a:avLst/>
          </a:prstGeom>
          <a:noFill/>
          <a:ln w="9525">
            <a:noFill/>
            <a:miter lim="800000"/>
            <a:headEnd/>
            <a:tailEnd/>
          </a:ln>
        </p:spPr>
        <p:txBody>
          <a:bodyPr>
            <a:spAutoFit/>
          </a:bodyPr>
          <a:lstStyle/>
          <a:p>
            <a:r>
              <a:rPr lang="fr-FR" b="1">
                <a:latin typeface="Calibri" pitchFamily="34" charset="0"/>
              </a:rPr>
              <a:t>Utiliser avec des radars de type secondaire (question/réponse)</a:t>
            </a:r>
          </a:p>
          <a:p>
            <a:r>
              <a:rPr lang="fr-FR" b="1">
                <a:latin typeface="Calibri" pitchFamily="34" charset="0"/>
              </a:rPr>
              <a:t>Interrogeant dans toutes les directions sur la fréquence 1030 Mhz.</a:t>
            </a:r>
          </a:p>
          <a:p>
            <a:endParaRPr lang="fr-FR" b="1">
              <a:latin typeface="Calibri" pitchFamily="34" charset="0"/>
            </a:endParaRPr>
          </a:p>
          <a:p>
            <a:r>
              <a:rPr lang="fr-FR" b="1">
                <a:latin typeface="Calibri" pitchFamily="34" charset="0"/>
              </a:rPr>
              <a:t>Le transpondeur recevant un signal, répond en émettant sur la fréquence 1090 Mhz, un code à 4 chiffres attribué par le contrôle aérien et entré  précédemment par le pilote dans son équipement.</a:t>
            </a:r>
          </a:p>
          <a:p>
            <a:endParaRPr lang="fr-FR" b="1">
              <a:latin typeface="Calibri" pitchFamily="34" charset="0"/>
            </a:endParaRPr>
          </a:p>
          <a:p>
            <a:r>
              <a:rPr lang="fr-FR" b="1">
                <a:latin typeface="Calibri" pitchFamily="34" charset="0"/>
              </a:rPr>
              <a:t>Ainsi , le contrôleur voit sur son écran s’afficher ce code à côté du plot, permettant ainsi une identification formelle de l’appareil.</a:t>
            </a:r>
          </a:p>
          <a:p>
            <a:endParaRPr lang="fr-FR" b="1">
              <a:latin typeface="Calibri" pitchFamily="34" charset="0"/>
            </a:endParaRPr>
          </a:p>
          <a:p>
            <a:r>
              <a:rPr lang="fr-FR" b="1">
                <a:latin typeface="Calibri" pitchFamily="34" charset="0"/>
              </a:rPr>
              <a:t>Le pilote peut aussi appuyer sur le bouton </a:t>
            </a:r>
            <a:r>
              <a:rPr lang="fr-FR" b="1" i="1">
                <a:latin typeface="Calibri" pitchFamily="34" charset="0"/>
              </a:rPr>
              <a:t>IDENT</a:t>
            </a:r>
            <a:r>
              <a:rPr lang="fr-FR" b="1">
                <a:latin typeface="Calibri" pitchFamily="34" charset="0"/>
              </a:rPr>
              <a:t>, provoquant  une surbrillance de l’identification sur l’écran du contrôleur.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ZoneTexte 3"/>
          <p:cNvSpPr txBox="1">
            <a:spLocks noChangeArrowheads="1"/>
          </p:cNvSpPr>
          <p:nvPr/>
        </p:nvSpPr>
        <p:spPr bwMode="auto">
          <a:xfrm>
            <a:off x="428625" y="1285875"/>
            <a:ext cx="1428750" cy="641350"/>
          </a:xfrm>
          <a:prstGeom prst="rect">
            <a:avLst/>
          </a:prstGeom>
          <a:solidFill>
            <a:schemeClr val="accent2"/>
          </a:solidFill>
          <a:ln w="9525">
            <a:noFill/>
            <a:miter lim="800000"/>
            <a:headEnd/>
            <a:tailEnd/>
          </a:ln>
        </p:spPr>
        <p:txBody>
          <a:bodyPr>
            <a:spAutoFit/>
          </a:bodyPr>
          <a:lstStyle/>
          <a:p>
            <a:r>
              <a:rPr lang="fr-FR" b="1">
                <a:latin typeface="Calibri" pitchFamily="34" charset="0"/>
              </a:rPr>
              <a:t>LE MODE C</a:t>
            </a:r>
          </a:p>
          <a:p>
            <a:r>
              <a:rPr lang="fr-FR" b="1">
                <a:latin typeface="Calibri" pitchFamily="34" charset="0"/>
              </a:rPr>
              <a:t>Ou A + C :</a:t>
            </a:r>
          </a:p>
        </p:txBody>
      </p:sp>
      <p:sp>
        <p:nvSpPr>
          <p:cNvPr id="15362" name="ZoneTexte 5"/>
          <p:cNvSpPr txBox="1">
            <a:spLocks noChangeArrowheads="1"/>
          </p:cNvSpPr>
          <p:nvPr/>
        </p:nvSpPr>
        <p:spPr bwMode="auto">
          <a:xfrm>
            <a:off x="2286000" y="1285875"/>
            <a:ext cx="6572250" cy="677863"/>
          </a:xfrm>
          <a:prstGeom prst="rect">
            <a:avLst/>
          </a:prstGeom>
          <a:noFill/>
          <a:ln w="9525">
            <a:noFill/>
            <a:miter lim="800000"/>
            <a:headEnd/>
            <a:tailEnd/>
          </a:ln>
        </p:spPr>
        <p:txBody>
          <a:bodyPr>
            <a:spAutoFit/>
          </a:bodyPr>
          <a:lstStyle/>
          <a:p>
            <a:r>
              <a:rPr lang="fr-FR">
                <a:latin typeface="Calibri" pitchFamily="34" charset="0"/>
              </a:rPr>
              <a:t>Ils sont équipés d’une capsule barométrique (</a:t>
            </a:r>
            <a:r>
              <a:rPr lang="fr-FR" b="1" i="1">
                <a:latin typeface="Calibri" pitchFamily="34" charset="0"/>
              </a:rPr>
              <a:t>alticodeur</a:t>
            </a:r>
            <a:r>
              <a:rPr lang="fr-FR">
                <a:latin typeface="Calibri" pitchFamily="34" charset="0"/>
              </a:rPr>
              <a:t>) intégrant dans leur réponse l’altitude de l’appareil </a:t>
            </a:r>
            <a:r>
              <a:rPr lang="fr-FR" sz="2000" b="1">
                <a:latin typeface="Calibri" pitchFamily="34" charset="0"/>
              </a:rPr>
              <a:t>au calage 1013.25</a:t>
            </a:r>
            <a:r>
              <a:rPr lang="fr-FR" b="1">
                <a:latin typeface="Calibri" pitchFamily="34" charset="0"/>
              </a:rPr>
              <a:t> </a:t>
            </a:r>
            <a:endParaRPr lang="fr-FR" sz="2000" b="1">
              <a:latin typeface="Calibri" pitchFamily="34" charset="0"/>
            </a:endParaRPr>
          </a:p>
        </p:txBody>
      </p:sp>
      <p:sp>
        <p:nvSpPr>
          <p:cNvPr id="15363" name="ZoneTexte 6"/>
          <p:cNvSpPr txBox="1">
            <a:spLocks noChangeArrowheads="1"/>
          </p:cNvSpPr>
          <p:nvPr/>
        </p:nvSpPr>
        <p:spPr bwMode="auto">
          <a:xfrm>
            <a:off x="2071688" y="2286000"/>
            <a:ext cx="6786562" cy="1477963"/>
          </a:xfrm>
          <a:prstGeom prst="rect">
            <a:avLst/>
          </a:prstGeom>
          <a:noFill/>
          <a:ln w="9525">
            <a:noFill/>
            <a:miter lim="800000"/>
            <a:headEnd/>
            <a:tailEnd/>
          </a:ln>
        </p:spPr>
        <p:txBody>
          <a:bodyPr>
            <a:spAutoFit/>
          </a:bodyPr>
          <a:lstStyle/>
          <a:p>
            <a:r>
              <a:rPr lang="fr-FR">
                <a:latin typeface="Calibri" pitchFamily="34" charset="0"/>
              </a:rPr>
              <a:t>Les transpondeurs actuel permettent de sélectionner le mode A ou C.</a:t>
            </a:r>
          </a:p>
          <a:p>
            <a:endParaRPr lang="fr-FR">
              <a:latin typeface="Calibri" pitchFamily="34" charset="0"/>
            </a:endParaRPr>
          </a:p>
          <a:p>
            <a:r>
              <a:rPr lang="fr-FR">
                <a:latin typeface="Calibri" pitchFamily="34" charset="0"/>
              </a:rPr>
              <a:t>La réglementation impose l’emploi du mode C, sauf instruction particulière du contrôleur</a:t>
            </a:r>
          </a:p>
          <a:p>
            <a:endParaRPr lang="fr-FR">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ZoneTexte 3"/>
          <p:cNvSpPr txBox="1">
            <a:spLocks noChangeArrowheads="1"/>
          </p:cNvSpPr>
          <p:nvPr/>
        </p:nvSpPr>
        <p:spPr bwMode="auto">
          <a:xfrm>
            <a:off x="428625" y="1928813"/>
            <a:ext cx="1428750" cy="366712"/>
          </a:xfrm>
          <a:prstGeom prst="rect">
            <a:avLst/>
          </a:prstGeom>
          <a:solidFill>
            <a:schemeClr val="accent2"/>
          </a:solidFill>
          <a:ln w="9525">
            <a:noFill/>
            <a:miter lim="800000"/>
            <a:headEnd/>
            <a:tailEnd/>
          </a:ln>
        </p:spPr>
        <p:txBody>
          <a:bodyPr>
            <a:spAutoFit/>
          </a:bodyPr>
          <a:lstStyle/>
          <a:p>
            <a:r>
              <a:rPr lang="fr-FR" b="1">
                <a:latin typeface="Calibri" pitchFamily="34" charset="0"/>
              </a:rPr>
              <a:t>LE MODE S :</a:t>
            </a:r>
          </a:p>
        </p:txBody>
      </p:sp>
      <p:sp>
        <p:nvSpPr>
          <p:cNvPr id="16386" name="Rectangle 2"/>
          <p:cNvSpPr>
            <a:spLocks noChangeArrowheads="1"/>
          </p:cNvSpPr>
          <p:nvPr/>
        </p:nvSpPr>
        <p:spPr bwMode="auto">
          <a:xfrm>
            <a:off x="2071688" y="1928813"/>
            <a:ext cx="6715125" cy="3416300"/>
          </a:xfrm>
          <a:prstGeom prst="rect">
            <a:avLst/>
          </a:prstGeom>
          <a:noFill/>
          <a:ln w="9525">
            <a:noFill/>
            <a:miter lim="800000"/>
            <a:headEnd/>
            <a:tailEnd/>
          </a:ln>
        </p:spPr>
        <p:txBody>
          <a:bodyPr>
            <a:spAutoFit/>
          </a:bodyPr>
          <a:lstStyle/>
          <a:p>
            <a:r>
              <a:rPr lang="fr-FR" b="1">
                <a:latin typeface="Calibri" pitchFamily="34" charset="0"/>
              </a:rPr>
              <a:t>Mode "S"</a:t>
            </a:r>
          </a:p>
          <a:p>
            <a:r>
              <a:rPr lang="fr-FR">
                <a:latin typeface="Calibri" pitchFamily="34" charset="0"/>
              </a:rPr>
              <a:t>Compte tenu de la forte augmentation du trafic aérien ces dernières années et de la banalisation des systèmes radar, les 4096 codes transpondeur ne sont plus suffisants pour attribuer un code unique à chaque appareil.</a:t>
            </a:r>
          </a:p>
          <a:p>
            <a:r>
              <a:rPr lang="fr-FR">
                <a:latin typeface="Calibri" pitchFamily="34" charset="0"/>
              </a:rPr>
              <a:t>En plus des informations transmises par les transpondeurs mode "A" et "C", cette nouvelle génération de transpondeur envoie également l'identification de l'appareil, le cap et l'altitude sélectionnés ainsi que d'autres informations. Ces informations additionnelles ne peuvent être décodées que par les systèmes de contrôle adaptés.</a:t>
            </a:r>
          </a:p>
          <a:p>
            <a:r>
              <a:rPr lang="fr-FR">
                <a:latin typeface="Calibri" pitchFamily="34" charset="0"/>
              </a:rPr>
              <a:t>Le Mode S signifie "</a:t>
            </a:r>
            <a:r>
              <a:rPr lang="fr-FR" b="1">
                <a:latin typeface="Calibri" pitchFamily="34" charset="0"/>
              </a:rPr>
              <a:t>interrogation sélective</a:t>
            </a:r>
            <a:r>
              <a:rPr lang="fr-FR">
                <a:latin typeface="Calibri" pitchFamily="34" charset="0"/>
              </a:rPr>
              <a:t>" où chaque équipement transpondeur est interrogé séparément par chaque station radar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re 1"/>
          <p:cNvSpPr>
            <a:spLocks noGrp="1"/>
          </p:cNvSpPr>
          <p:nvPr>
            <p:ph type="title"/>
          </p:nvPr>
        </p:nvSpPr>
        <p:spPr>
          <a:xfrm>
            <a:off x="0" y="260350"/>
            <a:ext cx="9144000" cy="1143000"/>
          </a:xfrm>
        </p:spPr>
        <p:txBody>
          <a:bodyPr/>
          <a:lstStyle/>
          <a:p>
            <a:r>
              <a:rPr lang="fr-FR" smtClean="0"/>
              <a:t>LES   CODES</a:t>
            </a:r>
          </a:p>
        </p:txBody>
      </p:sp>
      <p:sp>
        <p:nvSpPr>
          <p:cNvPr id="3" name="Espace réservé du contenu 2"/>
          <p:cNvSpPr>
            <a:spLocks noGrp="1"/>
          </p:cNvSpPr>
          <p:nvPr>
            <p:ph idx="1"/>
          </p:nvPr>
        </p:nvSpPr>
        <p:spPr>
          <a:xfrm>
            <a:off x="457200" y="1428750"/>
            <a:ext cx="8229600" cy="5143500"/>
          </a:xfrm>
        </p:spPr>
        <p:txBody>
          <a:bodyPr>
            <a:normAutofit/>
          </a:bodyPr>
          <a:lstStyle/>
          <a:p>
            <a:pPr>
              <a:lnSpc>
                <a:spcPct val="90000"/>
              </a:lnSpc>
            </a:pPr>
            <a:r>
              <a:rPr lang="fr-FR" sz="1900" b="1" u="sng" smtClean="0"/>
              <a:t>LES CLASSIQUES:</a:t>
            </a:r>
            <a:r>
              <a:rPr lang="fr-FR" sz="1900" b="1" smtClean="0"/>
              <a:t>			</a:t>
            </a:r>
            <a:r>
              <a:rPr lang="fr-FR" sz="1900" b="1" u="sng" smtClean="0"/>
              <a:t>LES MOINS CONNUS:</a:t>
            </a:r>
            <a:endParaRPr lang="fr-FR" sz="1900" b="1" smtClean="0"/>
          </a:p>
          <a:p>
            <a:pPr>
              <a:lnSpc>
                <a:spcPct val="90000"/>
              </a:lnSpc>
            </a:pPr>
            <a:endParaRPr lang="fr-FR" sz="1900" b="1" smtClean="0"/>
          </a:p>
          <a:p>
            <a:pPr>
              <a:lnSpc>
                <a:spcPct val="90000"/>
              </a:lnSpc>
            </a:pPr>
            <a:r>
              <a:rPr lang="fr-FR" sz="1900" b="1" smtClean="0"/>
              <a:t>2000 : IFR				7070 : PARACHUTEUR</a:t>
            </a:r>
          </a:p>
          <a:p>
            <a:pPr>
              <a:lnSpc>
                <a:spcPct val="90000"/>
              </a:lnSpc>
            </a:pPr>
            <a:endParaRPr lang="fr-FR" sz="1900" b="1" smtClean="0"/>
          </a:p>
          <a:p>
            <a:pPr>
              <a:lnSpc>
                <a:spcPct val="90000"/>
              </a:lnSpc>
            </a:pPr>
            <a:r>
              <a:rPr lang="fr-FR" sz="1900" b="1" smtClean="0"/>
              <a:t>7000 : VFR (France)			7400 : RAVITAILLEUR</a:t>
            </a:r>
          </a:p>
          <a:p>
            <a:pPr>
              <a:lnSpc>
                <a:spcPct val="90000"/>
              </a:lnSpc>
            </a:pPr>
            <a:endParaRPr lang="fr-FR" sz="1900" b="1" smtClean="0"/>
          </a:p>
          <a:p>
            <a:pPr>
              <a:lnSpc>
                <a:spcPct val="90000"/>
              </a:lnSpc>
            </a:pPr>
            <a:r>
              <a:rPr lang="fr-FR" sz="1900" b="1" smtClean="0"/>
              <a:t>7500 : DETOURNEMENT			1300 : VFR MILITAIRE </a:t>
            </a:r>
          </a:p>
          <a:p>
            <a:pPr>
              <a:lnSpc>
                <a:spcPct val="90000"/>
              </a:lnSpc>
            </a:pPr>
            <a:endParaRPr lang="fr-FR" sz="1900" b="1" smtClean="0"/>
          </a:p>
          <a:p>
            <a:pPr>
              <a:lnSpc>
                <a:spcPct val="90000"/>
              </a:lnSpc>
            </a:pPr>
            <a:r>
              <a:rPr lang="fr-FR" sz="1900" b="1" smtClean="0"/>
              <a:t>7600 : PANNE RADIO			7066 :  BALLON SONDE</a:t>
            </a:r>
          </a:p>
          <a:p>
            <a:pPr>
              <a:lnSpc>
                <a:spcPct val="90000"/>
              </a:lnSpc>
            </a:pPr>
            <a:endParaRPr lang="fr-FR" sz="1900" b="1" smtClean="0"/>
          </a:p>
          <a:p>
            <a:pPr>
              <a:lnSpc>
                <a:spcPct val="90000"/>
              </a:lnSpc>
            </a:pPr>
            <a:r>
              <a:rPr lang="fr-FR" sz="1900" b="1" smtClean="0"/>
              <a:t>7700 : DETRESSE			7076 :  CANADAIR</a:t>
            </a:r>
          </a:p>
          <a:p>
            <a:pPr lvl="1">
              <a:lnSpc>
                <a:spcPct val="90000"/>
              </a:lnSpc>
              <a:buFont typeface="Arial" charset="0"/>
              <a:buNone/>
            </a:pPr>
            <a:endParaRPr lang="fr-FR" sz="1900" b="1" smtClean="0"/>
          </a:p>
          <a:p>
            <a:pPr lvl="1">
              <a:lnSpc>
                <a:spcPct val="90000"/>
              </a:lnSpc>
              <a:buFont typeface="Arial" charset="0"/>
              <a:buNone/>
            </a:pPr>
            <a:r>
              <a:rPr lang="fr-FR" sz="1900" b="1" smtClean="0"/>
              <a:t>						7077 : PECHE AU THON</a:t>
            </a:r>
          </a:p>
          <a:p>
            <a:pPr lvl="1">
              <a:lnSpc>
                <a:spcPct val="90000"/>
              </a:lnSpc>
              <a:buFont typeface="Arial" charset="0"/>
              <a:buNone/>
            </a:pPr>
            <a:endParaRPr lang="fr-FR" sz="1900" b="1" smtClean="0"/>
          </a:p>
          <a:p>
            <a:pPr lvl="1">
              <a:lnSpc>
                <a:spcPct val="90000"/>
              </a:lnSpc>
              <a:buFont typeface="Arial" charset="0"/>
              <a:buNone/>
            </a:pPr>
            <a:r>
              <a:rPr lang="fr-FR" sz="1900" b="1" smtClean="0"/>
              <a:t>						7400 : INTERCEPTION</a:t>
            </a:r>
          </a:p>
          <a:p>
            <a:pPr>
              <a:lnSpc>
                <a:spcPct val="90000"/>
              </a:lnSpc>
            </a:pPr>
            <a:endParaRPr lang="fr-FR" sz="1900" b="1"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4"/>
          <p:cNvSpPr>
            <a:spLocks noChangeArrowheads="1"/>
          </p:cNvSpPr>
          <p:nvPr/>
        </p:nvSpPr>
        <p:spPr bwMode="auto">
          <a:xfrm>
            <a:off x="971550" y="188913"/>
            <a:ext cx="6705600" cy="2281237"/>
          </a:xfrm>
          <a:prstGeom prst="rect">
            <a:avLst/>
          </a:prstGeom>
          <a:noFill/>
          <a:ln w="9525">
            <a:noFill/>
            <a:miter lim="800000"/>
            <a:headEnd/>
            <a:tailEnd/>
          </a:ln>
        </p:spPr>
        <p:txBody>
          <a:bodyPr wrap="none" anchor="ctr">
            <a:spAutoFit/>
          </a:bodyPr>
          <a:lstStyle/>
          <a:p>
            <a:pPr algn="ctr"/>
            <a:r>
              <a:rPr lang="fr-FR" b="1">
                <a:latin typeface="Calibri" pitchFamily="34" charset="0"/>
              </a:rPr>
              <a:t>Transpondeur</a:t>
            </a:r>
          </a:p>
          <a:p>
            <a:pPr algn="ctr"/>
            <a:r>
              <a:rPr lang="fr-FR" sz="1400">
                <a:latin typeface="Calibri" pitchFamily="34" charset="0"/>
              </a:rPr>
              <a:t>Si le transpondeur est en mode C avec report d'altitude, mettre sur </a:t>
            </a:r>
            <a:r>
              <a:rPr lang="fr-FR" sz="1400" b="1">
                <a:latin typeface="Calibri" pitchFamily="34" charset="0"/>
              </a:rPr>
              <a:t>ALT code 7000</a:t>
            </a:r>
          </a:p>
          <a:p>
            <a:pPr algn="ctr"/>
            <a:r>
              <a:rPr lang="fr-FR" sz="1400">
                <a:latin typeface="Calibri" pitchFamily="34" charset="0"/>
              </a:rPr>
              <a:t> ou sur le code assigné par le contrôleur.</a:t>
            </a:r>
          </a:p>
          <a:p>
            <a:pPr algn="ctr"/>
            <a:endParaRPr lang="fr-FR" sz="1400">
              <a:latin typeface="Calibri" pitchFamily="34" charset="0"/>
            </a:endParaRPr>
          </a:p>
          <a:p>
            <a:pPr algn="ctr"/>
            <a:r>
              <a:rPr lang="fr-FR" sz="1400">
                <a:latin typeface="Calibri" pitchFamily="34" charset="0"/>
              </a:rPr>
              <a:t>Si le transpondeur est sans report d'altitude,</a:t>
            </a:r>
          </a:p>
          <a:p>
            <a:pPr algn="ctr"/>
            <a:r>
              <a:rPr lang="fr-FR" sz="1400">
                <a:latin typeface="Calibri" pitchFamily="34" charset="0"/>
              </a:rPr>
              <a:t> l'utiliser sur demande des organismes de la circulation aérienne </a:t>
            </a:r>
          </a:p>
          <a:p>
            <a:pPr algn="ctr"/>
            <a:r>
              <a:rPr lang="fr-FR" sz="1400">
                <a:latin typeface="Calibri" pitchFamily="34" charset="0"/>
              </a:rPr>
              <a:t>et mettre le code assigné.</a:t>
            </a:r>
          </a:p>
          <a:p>
            <a:pPr algn="ctr"/>
            <a:r>
              <a:rPr lang="fr-FR" sz="1400">
                <a:latin typeface="Calibri" pitchFamily="34" charset="0"/>
              </a:rPr>
              <a:t>En cas de </a:t>
            </a:r>
            <a:r>
              <a:rPr lang="fr-FR" sz="1400" b="1">
                <a:latin typeface="Calibri" pitchFamily="34" charset="0"/>
              </a:rPr>
              <a:t>détresse</a:t>
            </a:r>
            <a:r>
              <a:rPr lang="fr-FR" sz="1400">
                <a:latin typeface="Calibri" pitchFamily="34" charset="0"/>
              </a:rPr>
              <a:t> : code </a:t>
            </a:r>
            <a:r>
              <a:rPr lang="fr-FR" sz="1400" b="1">
                <a:latin typeface="Calibri" pitchFamily="34" charset="0"/>
              </a:rPr>
              <a:t>7700</a:t>
            </a:r>
            <a:r>
              <a:rPr lang="fr-FR" sz="1400">
                <a:latin typeface="Calibri" pitchFamily="34" charset="0"/>
              </a:rPr>
              <a:t> </a:t>
            </a:r>
          </a:p>
          <a:p>
            <a:pPr algn="ctr"/>
            <a:r>
              <a:rPr lang="fr-FR" sz="1400">
                <a:latin typeface="Calibri" pitchFamily="34" charset="0"/>
              </a:rPr>
              <a:t>En cas de </a:t>
            </a:r>
            <a:r>
              <a:rPr lang="fr-FR" sz="1400" b="1">
                <a:latin typeface="Calibri" pitchFamily="34" charset="0"/>
              </a:rPr>
              <a:t>panne radio</a:t>
            </a:r>
            <a:r>
              <a:rPr lang="fr-FR" sz="1400">
                <a:latin typeface="Calibri" pitchFamily="34" charset="0"/>
              </a:rPr>
              <a:t> : code </a:t>
            </a:r>
            <a:r>
              <a:rPr lang="fr-FR" sz="1400" b="1">
                <a:latin typeface="Calibri" pitchFamily="34" charset="0"/>
              </a:rPr>
              <a:t>7600</a:t>
            </a:r>
            <a:r>
              <a:rPr lang="fr-FR" sz="1400">
                <a:latin typeface="Calibri" pitchFamily="34" charset="0"/>
              </a:rPr>
              <a:t> </a:t>
            </a:r>
          </a:p>
          <a:p>
            <a:pPr algn="ctr"/>
            <a:r>
              <a:rPr lang="fr-FR" sz="1400">
                <a:latin typeface="Calibri" pitchFamily="34" charset="0"/>
              </a:rPr>
              <a:t>En cas de </a:t>
            </a:r>
            <a:r>
              <a:rPr lang="fr-FR" sz="1400" b="1">
                <a:latin typeface="Calibri" pitchFamily="34" charset="0"/>
              </a:rPr>
              <a:t>détournement</a:t>
            </a:r>
            <a:r>
              <a:rPr lang="fr-FR" sz="1400">
                <a:latin typeface="Calibri" pitchFamily="34" charset="0"/>
              </a:rPr>
              <a:t> : code </a:t>
            </a:r>
            <a:r>
              <a:rPr lang="fr-FR" sz="1400" b="1">
                <a:latin typeface="Calibri" pitchFamily="34" charset="0"/>
              </a:rPr>
              <a:t>7500</a:t>
            </a:r>
            <a:r>
              <a:rPr lang="fr-FR" sz="1400">
                <a:latin typeface="Calibri" pitchFamily="34" charset="0"/>
              </a:rPr>
              <a:t> </a:t>
            </a:r>
          </a:p>
        </p:txBody>
      </p:sp>
      <p:pic>
        <p:nvPicPr>
          <p:cNvPr id="18434" name="Picture 5"/>
          <p:cNvPicPr>
            <a:picLocks noChangeAspect="1" noChangeArrowheads="1"/>
          </p:cNvPicPr>
          <p:nvPr/>
        </p:nvPicPr>
        <p:blipFill>
          <a:blip r:embed="rId2"/>
          <a:srcRect/>
          <a:stretch>
            <a:fillRect/>
          </a:stretch>
        </p:blipFill>
        <p:spPr bwMode="auto">
          <a:xfrm>
            <a:off x="0" y="3141663"/>
            <a:ext cx="3128963" cy="2300287"/>
          </a:xfrm>
          <a:prstGeom prst="rect">
            <a:avLst/>
          </a:prstGeom>
          <a:noFill/>
          <a:ln w="9525">
            <a:noFill/>
            <a:miter lim="800000"/>
            <a:headEnd/>
            <a:tailEnd/>
          </a:ln>
        </p:spPr>
      </p:pic>
      <p:pic>
        <p:nvPicPr>
          <p:cNvPr id="18435" name="Picture 8"/>
          <p:cNvPicPr>
            <a:picLocks noChangeAspect="1" noChangeArrowheads="1"/>
          </p:cNvPicPr>
          <p:nvPr/>
        </p:nvPicPr>
        <p:blipFill>
          <a:blip r:embed="rId3"/>
          <a:srcRect/>
          <a:stretch>
            <a:fillRect/>
          </a:stretch>
        </p:blipFill>
        <p:spPr bwMode="auto">
          <a:xfrm>
            <a:off x="3059113" y="5013325"/>
            <a:ext cx="5905500" cy="1585913"/>
          </a:xfrm>
          <a:prstGeom prst="rect">
            <a:avLst/>
          </a:prstGeom>
          <a:noFill/>
          <a:ln w="9525">
            <a:noFill/>
            <a:miter lim="800000"/>
            <a:headEnd/>
            <a:tailEnd/>
          </a:ln>
        </p:spPr>
      </p:pic>
      <p:pic>
        <p:nvPicPr>
          <p:cNvPr id="18436" name="Picture 10"/>
          <p:cNvPicPr>
            <a:picLocks noChangeAspect="1" noChangeArrowheads="1"/>
          </p:cNvPicPr>
          <p:nvPr/>
        </p:nvPicPr>
        <p:blipFill>
          <a:blip r:embed="rId4"/>
          <a:srcRect/>
          <a:stretch>
            <a:fillRect/>
          </a:stretch>
        </p:blipFill>
        <p:spPr bwMode="auto">
          <a:xfrm>
            <a:off x="3132138" y="3068638"/>
            <a:ext cx="5795962"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4"/>
          <p:cNvPicPr>
            <a:picLocks noChangeAspect="1" noChangeArrowheads="1"/>
          </p:cNvPicPr>
          <p:nvPr/>
        </p:nvPicPr>
        <p:blipFill>
          <a:blip r:embed="rId2"/>
          <a:srcRect/>
          <a:stretch>
            <a:fillRect/>
          </a:stretch>
        </p:blipFill>
        <p:spPr bwMode="auto">
          <a:xfrm>
            <a:off x="179388" y="2349500"/>
            <a:ext cx="8751887" cy="2351088"/>
          </a:xfrm>
          <a:prstGeom prst="rect">
            <a:avLst/>
          </a:prstGeom>
          <a:noFill/>
          <a:ln w="9525">
            <a:noFill/>
            <a:miter lim="800000"/>
            <a:headEnd/>
            <a:tailEnd/>
          </a:ln>
        </p:spPr>
      </p:pic>
      <p:grpSp>
        <p:nvGrpSpPr>
          <p:cNvPr id="2" name="Group 8"/>
          <p:cNvGrpSpPr>
            <a:grpSpLocks/>
          </p:cNvGrpSpPr>
          <p:nvPr/>
        </p:nvGrpSpPr>
        <p:grpSpPr bwMode="auto">
          <a:xfrm rot="8899334">
            <a:off x="971550" y="3141663"/>
            <a:ext cx="576263" cy="576262"/>
            <a:chOff x="476" y="2432"/>
            <a:chExt cx="363" cy="363"/>
          </a:xfrm>
        </p:grpSpPr>
        <p:sp>
          <p:nvSpPr>
            <p:cNvPr id="19463" name="Oval 5"/>
            <p:cNvSpPr>
              <a:spLocks noChangeArrowheads="1"/>
            </p:cNvSpPr>
            <p:nvPr/>
          </p:nvSpPr>
          <p:spPr bwMode="auto">
            <a:xfrm rot="-5779365">
              <a:off x="476" y="2432"/>
              <a:ext cx="363" cy="363"/>
            </a:xfrm>
            <a:prstGeom prst="ellipse">
              <a:avLst/>
            </a:prstGeom>
            <a:solidFill>
              <a:schemeClr val="tx1"/>
            </a:solidFill>
            <a:ln w="9525">
              <a:solidFill>
                <a:schemeClr val="tx1"/>
              </a:solidFill>
              <a:round/>
              <a:headEnd/>
              <a:tailEnd/>
            </a:ln>
          </p:spPr>
          <p:txBody>
            <a:bodyPr wrap="none" anchor="ctr"/>
            <a:lstStyle/>
            <a:p>
              <a:endParaRPr lang="fr-FR">
                <a:latin typeface="Calibri" pitchFamily="34" charset="0"/>
              </a:endParaRPr>
            </a:p>
          </p:txBody>
        </p:sp>
        <p:sp>
          <p:nvSpPr>
            <p:cNvPr id="19464" name="Line 6"/>
            <p:cNvSpPr>
              <a:spLocks noChangeShapeType="1"/>
            </p:cNvSpPr>
            <p:nvPr/>
          </p:nvSpPr>
          <p:spPr bwMode="auto">
            <a:xfrm rot="13772579" flipV="1">
              <a:off x="530" y="2555"/>
              <a:ext cx="91" cy="136"/>
            </a:xfrm>
            <a:prstGeom prst="line">
              <a:avLst/>
            </a:prstGeom>
            <a:noFill/>
            <a:ln w="38100">
              <a:solidFill>
                <a:schemeClr val="bg1"/>
              </a:solidFill>
              <a:round/>
              <a:headEnd/>
              <a:tailEnd/>
            </a:ln>
          </p:spPr>
          <p:txBody>
            <a:bodyPr/>
            <a:lstStyle/>
            <a:p>
              <a:endParaRPr lang="fr-FR"/>
            </a:p>
          </p:txBody>
        </p:sp>
      </p:grpSp>
      <p:sp>
        <p:nvSpPr>
          <p:cNvPr id="14345" name="Text Box 9"/>
          <p:cNvSpPr txBox="1">
            <a:spLocks noChangeArrowheads="1"/>
          </p:cNvSpPr>
          <p:nvPr/>
        </p:nvSpPr>
        <p:spPr bwMode="auto">
          <a:xfrm>
            <a:off x="3276600" y="2781300"/>
            <a:ext cx="4968875" cy="457200"/>
          </a:xfrm>
          <a:prstGeom prst="rect">
            <a:avLst/>
          </a:prstGeom>
          <a:solidFill>
            <a:schemeClr val="tx1"/>
          </a:solidFill>
          <a:ln w="9525">
            <a:noFill/>
            <a:miter lim="800000"/>
            <a:headEnd/>
            <a:tailEnd/>
          </a:ln>
        </p:spPr>
        <p:txBody>
          <a:bodyPr>
            <a:spAutoFit/>
          </a:bodyPr>
          <a:lstStyle/>
          <a:p>
            <a:pPr>
              <a:spcBef>
                <a:spcPct val="50000"/>
              </a:spcBef>
            </a:pPr>
            <a:r>
              <a:rPr lang="fr-FR" sz="2400">
                <a:solidFill>
                  <a:schemeClr val="bg1"/>
                </a:solidFill>
                <a:latin typeface="Calibri" pitchFamily="34" charset="0"/>
              </a:rPr>
              <a:t>  7               0               0               0</a:t>
            </a:r>
          </a:p>
        </p:txBody>
      </p:sp>
      <p:sp>
        <p:nvSpPr>
          <p:cNvPr id="19460" name="Text Box 10"/>
          <p:cNvSpPr txBox="1">
            <a:spLocks noChangeArrowheads="1"/>
          </p:cNvSpPr>
          <p:nvPr/>
        </p:nvSpPr>
        <p:spPr bwMode="auto">
          <a:xfrm>
            <a:off x="0" y="476250"/>
            <a:ext cx="9144000" cy="457200"/>
          </a:xfrm>
          <a:prstGeom prst="rect">
            <a:avLst/>
          </a:prstGeom>
          <a:noFill/>
          <a:ln w="9525">
            <a:noFill/>
            <a:miter lim="800000"/>
            <a:headEnd/>
            <a:tailEnd/>
          </a:ln>
        </p:spPr>
        <p:txBody>
          <a:bodyPr>
            <a:spAutoFit/>
          </a:bodyPr>
          <a:lstStyle/>
          <a:p>
            <a:pPr algn="ctr">
              <a:spcBef>
                <a:spcPct val="50000"/>
              </a:spcBef>
            </a:pPr>
            <a:r>
              <a:rPr lang="fr-FR" sz="2400" b="1">
                <a:latin typeface="Calibri" pitchFamily="34" charset="0"/>
              </a:rPr>
              <a:t>Procédure pour le changement de code du transpondeur</a:t>
            </a:r>
          </a:p>
        </p:txBody>
      </p:sp>
      <p:sp>
        <p:nvSpPr>
          <p:cNvPr id="14347" name="Text Box 11"/>
          <p:cNvSpPr txBox="1">
            <a:spLocks noChangeArrowheads="1"/>
          </p:cNvSpPr>
          <p:nvPr/>
        </p:nvSpPr>
        <p:spPr bwMode="auto">
          <a:xfrm>
            <a:off x="3276600" y="2781300"/>
            <a:ext cx="4968875" cy="457200"/>
          </a:xfrm>
          <a:prstGeom prst="rect">
            <a:avLst/>
          </a:prstGeom>
          <a:solidFill>
            <a:schemeClr val="tx1"/>
          </a:solidFill>
          <a:ln w="9525">
            <a:noFill/>
            <a:miter lim="800000"/>
            <a:headEnd/>
            <a:tailEnd/>
          </a:ln>
        </p:spPr>
        <p:txBody>
          <a:bodyPr>
            <a:spAutoFit/>
          </a:bodyPr>
          <a:lstStyle/>
          <a:p>
            <a:pPr>
              <a:spcBef>
                <a:spcPct val="50000"/>
              </a:spcBef>
            </a:pPr>
            <a:r>
              <a:rPr lang="fr-FR" sz="2400">
                <a:solidFill>
                  <a:schemeClr val="bg1"/>
                </a:solidFill>
                <a:latin typeface="Calibri" pitchFamily="34" charset="0"/>
              </a:rPr>
              <a:t>  5               6               0               2</a:t>
            </a:r>
          </a:p>
        </p:txBody>
      </p:sp>
      <p:sp>
        <p:nvSpPr>
          <p:cNvPr id="14348" name="Text Box 12"/>
          <p:cNvSpPr txBox="1">
            <a:spLocks noChangeArrowheads="1"/>
          </p:cNvSpPr>
          <p:nvPr/>
        </p:nvSpPr>
        <p:spPr bwMode="auto">
          <a:xfrm>
            <a:off x="0" y="5229225"/>
            <a:ext cx="9144000" cy="457200"/>
          </a:xfrm>
          <a:prstGeom prst="rect">
            <a:avLst/>
          </a:prstGeom>
          <a:noFill/>
          <a:ln w="9525">
            <a:noFill/>
            <a:miter lim="800000"/>
            <a:headEnd/>
            <a:tailEnd/>
          </a:ln>
        </p:spPr>
        <p:txBody>
          <a:bodyPr>
            <a:spAutoFit/>
          </a:bodyPr>
          <a:lstStyle/>
          <a:p>
            <a:pPr algn="ctr">
              <a:spcBef>
                <a:spcPct val="50000"/>
              </a:spcBef>
            </a:pPr>
            <a:r>
              <a:rPr lang="fr-FR" sz="2400" b="1">
                <a:latin typeface="Calibri" pitchFamily="34" charset="0"/>
              </a:rPr>
              <a:t>A la fin du vol n’oubliez pas d’arrêter votre transpondeur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54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4345"/>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434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8" presetClass="emph" presetSubtype="0" fill="hold" nodeType="clickEffect">
                                  <p:stCondLst>
                                    <p:cond delay="0"/>
                                  </p:stCondLst>
                                  <p:childTnLst>
                                    <p:animRot by="5400000">
                                      <p:cBhvr>
                                        <p:cTn id="16" dur="2000" fill="hold"/>
                                        <p:tgtEl>
                                          <p:spTgt spid="2"/>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348"/>
                                        </p:tgtEl>
                                        <p:attrNameLst>
                                          <p:attrName>style.visibility</p:attrName>
                                        </p:attrNameLst>
                                      </p:cBhvr>
                                      <p:to>
                                        <p:strVal val="visible"/>
                                      </p:to>
                                    </p:set>
                                  </p:childTnLst>
                                </p:cTn>
                              </p:par>
                              <p:par>
                                <p:cTn id="21" presetID="8" presetClass="emph" presetSubtype="0" fill="hold" nodeType="withEffect">
                                  <p:stCondLst>
                                    <p:cond delay="0"/>
                                  </p:stCondLst>
                                  <p:childTnLst>
                                    <p:animRot by="-9600000">
                                      <p:cBhvr>
                                        <p:cTn id="22"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5" grpId="0" animBg="1"/>
      <p:bldP spid="14347" grpId="0" animBg="1"/>
      <p:bldP spid="1434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descr="F:\370_fichiers\All2000.png"/>
          <p:cNvPicPr>
            <a:picLocks noChangeAspect="1" noChangeArrowheads="1"/>
          </p:cNvPicPr>
          <p:nvPr/>
        </p:nvPicPr>
        <p:blipFill>
          <a:blip r:embed="rId2"/>
          <a:srcRect/>
          <a:stretch>
            <a:fillRect/>
          </a:stretch>
        </p:blipFill>
        <p:spPr bwMode="auto">
          <a:xfrm>
            <a:off x="2071688" y="2786063"/>
            <a:ext cx="5857875" cy="3762375"/>
          </a:xfrm>
          <a:prstGeom prst="rect">
            <a:avLst/>
          </a:prstGeom>
          <a:noFill/>
          <a:ln w="9525">
            <a:noFill/>
            <a:miter lim="800000"/>
            <a:headEnd/>
            <a:tailEnd/>
          </a:ln>
        </p:spPr>
      </p:pic>
      <p:sp>
        <p:nvSpPr>
          <p:cNvPr id="20482" name="Rectangle 4"/>
          <p:cNvSpPr>
            <a:spLocks noChangeArrowheads="1"/>
          </p:cNvSpPr>
          <p:nvPr/>
        </p:nvSpPr>
        <p:spPr bwMode="auto">
          <a:xfrm>
            <a:off x="285750" y="285750"/>
            <a:ext cx="8643938" cy="2032000"/>
          </a:xfrm>
          <a:prstGeom prst="rect">
            <a:avLst/>
          </a:prstGeom>
          <a:noFill/>
          <a:ln w="9525">
            <a:noFill/>
            <a:miter lim="800000"/>
            <a:headEnd/>
            <a:tailEnd/>
          </a:ln>
        </p:spPr>
        <p:txBody>
          <a:bodyPr>
            <a:spAutoFit/>
          </a:bodyPr>
          <a:lstStyle/>
          <a:p>
            <a:r>
              <a:rPr lang="fr-FR">
                <a:latin typeface="Calibri" pitchFamily="34" charset="0"/>
              </a:rPr>
              <a:t>Copie d'écran  montrant plusieurs appareils transpondant 2000</a:t>
            </a:r>
            <a:br>
              <a:rPr lang="fr-FR">
                <a:latin typeface="Calibri" pitchFamily="34" charset="0"/>
              </a:rPr>
            </a:br>
            <a:r>
              <a:rPr lang="fr-FR">
                <a:latin typeface="Calibri" pitchFamily="34" charset="0"/>
              </a:rPr>
              <a:t>En donnant aux appareils un code transpondeur "unique" spécifique, les contrôleurs aériens peuvent facilement voir "qui est qui" parmi tous les appareils. Un code transpondeur "</a:t>
            </a:r>
            <a:r>
              <a:rPr lang="fr-FR" b="1">
                <a:latin typeface="Calibri" pitchFamily="34" charset="0"/>
              </a:rPr>
              <a:t>discret</a:t>
            </a:r>
            <a:r>
              <a:rPr lang="fr-FR">
                <a:latin typeface="Calibri" pitchFamily="34" charset="0"/>
              </a:rPr>
              <a:t>" veut dire que ce code </a:t>
            </a:r>
            <a:r>
              <a:rPr lang="fr-FR" b="1">
                <a:latin typeface="Calibri" pitchFamily="34" charset="0"/>
              </a:rPr>
              <a:t>a été assigné à un seul appareil</a:t>
            </a:r>
            <a:r>
              <a:rPr lang="fr-FR">
                <a:latin typeface="Calibri" pitchFamily="34" charset="0"/>
              </a:rPr>
              <a:t> par le contrôle.</a:t>
            </a:r>
            <a:br>
              <a:rPr lang="fr-FR">
                <a:latin typeface="Calibri" pitchFamily="34" charset="0"/>
              </a:rPr>
            </a:br>
            <a:r>
              <a:rPr lang="fr-FR">
                <a:latin typeface="Calibri" pitchFamily="34" charset="0"/>
              </a:rPr>
              <a:t>Le code transpondeur est également utilisé pour faire une corrélation (liaison) entre un plan de vol et un appareil.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2" descr="F:\370_fichiers\All2001.png"/>
          <p:cNvPicPr>
            <a:picLocks noChangeAspect="1" noChangeArrowheads="1"/>
          </p:cNvPicPr>
          <p:nvPr/>
        </p:nvPicPr>
        <p:blipFill>
          <a:blip r:embed="rId2"/>
          <a:srcRect/>
          <a:stretch>
            <a:fillRect/>
          </a:stretch>
        </p:blipFill>
        <p:spPr bwMode="auto">
          <a:xfrm>
            <a:off x="2000250" y="2928938"/>
            <a:ext cx="5857875" cy="3762375"/>
          </a:xfrm>
          <a:prstGeom prst="rect">
            <a:avLst/>
          </a:prstGeom>
          <a:noFill/>
          <a:ln w="9525">
            <a:noFill/>
            <a:miter lim="800000"/>
            <a:headEnd/>
            <a:tailEnd/>
          </a:ln>
        </p:spPr>
      </p:pic>
      <p:sp>
        <p:nvSpPr>
          <p:cNvPr id="21506" name="Rectangle 4"/>
          <p:cNvSpPr>
            <a:spLocks noChangeArrowheads="1"/>
          </p:cNvSpPr>
          <p:nvPr/>
        </p:nvSpPr>
        <p:spPr bwMode="auto">
          <a:xfrm>
            <a:off x="428625" y="928688"/>
            <a:ext cx="8572500" cy="1200150"/>
          </a:xfrm>
          <a:prstGeom prst="rect">
            <a:avLst/>
          </a:prstGeom>
          <a:noFill/>
          <a:ln w="9525">
            <a:noFill/>
            <a:miter lim="800000"/>
            <a:headEnd/>
            <a:tailEnd/>
          </a:ln>
        </p:spPr>
        <p:txBody>
          <a:bodyPr>
            <a:spAutoFit/>
          </a:bodyPr>
          <a:lstStyle/>
          <a:p>
            <a:r>
              <a:rPr lang="fr-FR">
                <a:latin typeface="Calibri" pitchFamily="34" charset="0"/>
              </a:rPr>
              <a:t>Si un pilote a rempli un plan de Vol et reçu un code transpondeur unique, les données du plan de vol tel que l'indicatif de l'appareil, son type et sa classe de turbulence de sillage </a:t>
            </a:r>
            <a:r>
              <a:rPr lang="fr-FR" b="1">
                <a:latin typeface="Calibri" pitchFamily="34" charset="0"/>
              </a:rPr>
              <a:t>sont affichés dans l'étiquette de l'avion</a:t>
            </a:r>
            <a:r>
              <a:rPr lang="fr-FR">
                <a:latin typeface="Calibri" pitchFamily="34" charset="0"/>
              </a:rPr>
              <a:t> sur l'écran de contrôle </a:t>
            </a:r>
            <a:br>
              <a:rPr lang="fr-FR">
                <a:latin typeface="Calibri" pitchFamily="34" charset="0"/>
              </a:rPr>
            </a:br>
            <a:endParaRPr lang="fr-FR">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760</Words>
  <Application>Microsoft Office PowerPoint</Application>
  <PresentationFormat>Affichage à l'écran (4:3)</PresentationFormat>
  <Paragraphs>89</Paragraphs>
  <Slides>15</Slides>
  <Notes>0</Notes>
  <HiddenSlides>0</HiddenSlides>
  <MMClips>0</MMClips>
  <ScaleCrop>false</ScaleCrop>
  <HeadingPairs>
    <vt:vector size="6" baseType="variant">
      <vt:variant>
        <vt:lpstr>Polices utilisées</vt:lpstr>
      </vt:variant>
      <vt:variant>
        <vt:i4>2</vt:i4>
      </vt:variant>
      <vt:variant>
        <vt:lpstr>Modèle de conception</vt:lpstr>
      </vt:variant>
      <vt:variant>
        <vt:i4>1</vt:i4>
      </vt:variant>
      <vt:variant>
        <vt:lpstr>Titres des diapositives</vt:lpstr>
      </vt:variant>
      <vt:variant>
        <vt:i4>15</vt:i4>
      </vt:variant>
    </vt:vector>
  </HeadingPairs>
  <TitlesOfParts>
    <vt:vector size="18" baseType="lpstr">
      <vt:lpstr>Calibri</vt:lpstr>
      <vt:lpstr>Arial</vt:lpstr>
      <vt:lpstr>Thème Office</vt:lpstr>
      <vt:lpstr>Diapositive 1</vt:lpstr>
      <vt:lpstr>COMMENT CA MARCHE ?</vt:lpstr>
      <vt:lpstr>Diapositive 3</vt:lpstr>
      <vt:lpstr>Diapositive 4</vt:lpstr>
      <vt:lpstr>LES   CODES</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TRANSONDEUR</dc:title>
  <dc:creator>ULM</dc:creator>
  <cp:lastModifiedBy>Atelier</cp:lastModifiedBy>
  <cp:revision>10</cp:revision>
  <dcterms:created xsi:type="dcterms:W3CDTF">2010-05-09T10:27:47Z</dcterms:created>
  <dcterms:modified xsi:type="dcterms:W3CDTF">2010-05-09T15:11:08Z</dcterms:modified>
</cp:coreProperties>
</file>