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57" r:id="rId4"/>
    <p:sldId id="263" r:id="rId5"/>
    <p:sldId id="265" r:id="rId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FF00"/>
    <a:srgbClr val="CCECFF"/>
    <a:srgbClr val="99CCFF"/>
    <a:srgbClr val="FFFFCC"/>
    <a:srgbClr val="008000"/>
    <a:srgbClr val="00CC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DFDA1-5C3A-45B2-B392-16D30D8CA36B}" type="datetimeFigureOut">
              <a:rPr lang="fr-FR"/>
              <a:pPr>
                <a:defRPr/>
              </a:pPr>
              <a:t>09/11/2010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0B3DC-D8E0-46AC-8498-462A245FA95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6254E-D462-49D6-8553-F8B86F127434}" type="datetimeFigureOut">
              <a:rPr lang="fr-FR"/>
              <a:pPr>
                <a:defRPr/>
              </a:pPr>
              <a:t>09/11/2010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6A847-20AC-4E9E-B2C2-6270EE05B9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CB463-A430-46CC-B82E-6EBAD9A13876}" type="datetimeFigureOut">
              <a:rPr lang="fr-FR"/>
              <a:pPr>
                <a:defRPr/>
              </a:pPr>
              <a:t>09/11/2010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09EB-2919-407C-BC35-D08D25055B5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75258-F442-4B64-B305-DAED9A2BDC17}" type="datetimeFigureOut">
              <a:rPr lang="fr-FR"/>
              <a:pPr>
                <a:defRPr/>
              </a:pPr>
              <a:t>09/11/2010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D08D8-3894-481E-8E84-5B7082AD7B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47847-7074-44F3-AB67-26E288FA38DC}" type="datetimeFigureOut">
              <a:rPr lang="fr-FR"/>
              <a:pPr>
                <a:defRPr/>
              </a:pPr>
              <a:t>09/11/2010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81EE6-5FB1-4DDD-ADE7-02A003EA4FD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04DDE-4089-48B5-9F02-26FC238195F3}" type="datetimeFigureOut">
              <a:rPr lang="fr-FR"/>
              <a:pPr>
                <a:defRPr/>
              </a:pPr>
              <a:t>09/11/2010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3C66F-A2D1-4F5D-BEC3-83444015D47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A1476-46DA-45C4-91C4-64A65FB0DEE6}" type="datetimeFigureOut">
              <a:rPr lang="fr-FR"/>
              <a:pPr>
                <a:defRPr/>
              </a:pPr>
              <a:t>09/11/2010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A0E05-978B-4270-8D24-4BCB46278FB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A39FB-F3EE-4C32-AF6E-8D0C93E56B45}" type="datetimeFigureOut">
              <a:rPr lang="fr-FR"/>
              <a:pPr>
                <a:defRPr/>
              </a:pPr>
              <a:t>09/11/2010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1FB3E-7227-4B05-A525-14D0196AD6A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2DFD0-1850-47E9-9C83-8FFDDB00121F}" type="datetimeFigureOut">
              <a:rPr lang="fr-FR"/>
              <a:pPr>
                <a:defRPr/>
              </a:pPr>
              <a:t>09/11/2010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B7856-9966-4984-BAC1-1E14CF10198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7621E-2C17-46DE-BE3D-3ACA3F3DFE44}" type="datetimeFigureOut">
              <a:rPr lang="fr-FR"/>
              <a:pPr>
                <a:defRPr/>
              </a:pPr>
              <a:t>09/11/2010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E6488-2D39-41F3-9BEA-1684AEDB35B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ACC54-A7CE-4CF2-9132-DDC7A31B4CDD}" type="datetimeFigureOut">
              <a:rPr lang="fr-FR"/>
              <a:pPr>
                <a:defRPr/>
              </a:pPr>
              <a:t>09/11/2010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B2A5D-18A4-4FD4-A622-5C4DF80E0AA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619DD26-4E81-403F-A118-F7375F9FDE02}" type="datetimeFigureOut">
              <a:rPr lang="fr-FR"/>
              <a:pPr>
                <a:defRPr/>
              </a:pPr>
              <a:t>09/11/2010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4B7B7E-B52C-427B-BAD5-371FFA4FCD7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28688" y="4143375"/>
            <a:ext cx="7215187" cy="428625"/>
          </a:xfrm>
          <a:prstGeom prst="rect">
            <a:avLst/>
          </a:prstGeom>
          <a:solidFill>
            <a:srgbClr val="CCECFF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b="1">
                <a:solidFill>
                  <a:srgbClr val="008000"/>
                </a:solidFill>
                <a:latin typeface="Calibri" pitchFamily="34" charset="0"/>
              </a:rPr>
              <a:t>1,00 m / 100kg</a:t>
            </a:r>
          </a:p>
        </p:txBody>
      </p:sp>
      <p:sp>
        <p:nvSpPr>
          <p:cNvPr id="3" name="Triangle isocèle 2"/>
          <p:cNvSpPr/>
          <p:nvPr/>
        </p:nvSpPr>
        <p:spPr>
          <a:xfrm>
            <a:off x="2000250" y="4572000"/>
            <a:ext cx="857250" cy="700088"/>
          </a:xfrm>
          <a:prstGeom prst="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" name="Triangle isocèle 3"/>
          <p:cNvSpPr/>
          <p:nvPr/>
        </p:nvSpPr>
        <p:spPr>
          <a:xfrm>
            <a:off x="5643563" y="4572000"/>
            <a:ext cx="857250" cy="700088"/>
          </a:xfrm>
          <a:prstGeom prst="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6" name="Connecteur droit 5"/>
          <p:cNvCxnSpPr/>
          <p:nvPr/>
        </p:nvCxnSpPr>
        <p:spPr>
          <a:xfrm rot="5400000">
            <a:off x="-1107281" y="4393407"/>
            <a:ext cx="40719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rot="5400000">
            <a:off x="1785937" y="5214938"/>
            <a:ext cx="12858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4" idx="0"/>
          </p:cNvCxnSpPr>
          <p:nvPr/>
        </p:nvCxnSpPr>
        <p:spPr>
          <a:xfrm rot="16200000" flipH="1">
            <a:off x="5143500" y="5500688"/>
            <a:ext cx="18573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928688" y="5572125"/>
            <a:ext cx="1500187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>
            <a:off x="928688" y="6286500"/>
            <a:ext cx="514350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>
            <a:spLocks noChangeArrowheads="1"/>
          </p:cNvSpPr>
          <p:nvPr/>
        </p:nvSpPr>
        <p:spPr bwMode="auto">
          <a:xfrm flipH="1">
            <a:off x="1143000" y="5572125"/>
            <a:ext cx="857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latin typeface="Calibri" pitchFamily="34" charset="0"/>
              </a:rPr>
              <a:t>D1=0,2m</a:t>
            </a:r>
          </a:p>
        </p:txBody>
      </p:sp>
      <p:sp>
        <p:nvSpPr>
          <p:cNvPr id="30" name="ZoneTexte 29"/>
          <p:cNvSpPr txBox="1">
            <a:spLocks noChangeArrowheads="1"/>
          </p:cNvSpPr>
          <p:nvPr/>
        </p:nvSpPr>
        <p:spPr bwMode="auto">
          <a:xfrm flipH="1">
            <a:off x="3429000" y="6000750"/>
            <a:ext cx="9286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latin typeface="Calibri" pitchFamily="34" charset="0"/>
              </a:rPr>
              <a:t>D2=0,7m</a:t>
            </a:r>
          </a:p>
        </p:txBody>
      </p:sp>
      <p:sp>
        <p:nvSpPr>
          <p:cNvPr id="31" name="ZoneTexte 30"/>
          <p:cNvSpPr txBox="1">
            <a:spLocks noChangeArrowheads="1"/>
          </p:cNvSpPr>
          <p:nvPr/>
        </p:nvSpPr>
        <p:spPr bwMode="auto">
          <a:xfrm>
            <a:off x="1928813" y="4143375"/>
            <a:ext cx="9096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latin typeface="Calibri" pitchFamily="34" charset="0"/>
              </a:rPr>
              <a:t>M1=40 kg</a:t>
            </a:r>
          </a:p>
        </p:txBody>
      </p:sp>
      <p:sp>
        <p:nvSpPr>
          <p:cNvPr id="32" name="ZoneTexte 31"/>
          <p:cNvSpPr txBox="1">
            <a:spLocks noChangeArrowheads="1"/>
          </p:cNvSpPr>
          <p:nvPr/>
        </p:nvSpPr>
        <p:spPr bwMode="auto">
          <a:xfrm>
            <a:off x="5572125" y="4143375"/>
            <a:ext cx="909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latin typeface="Calibri" pitchFamily="34" charset="0"/>
              </a:rPr>
              <a:t>M2=60 kg</a:t>
            </a:r>
          </a:p>
        </p:txBody>
      </p:sp>
      <p:sp>
        <p:nvSpPr>
          <p:cNvPr id="33" name="ZoneTexte 32"/>
          <p:cNvSpPr txBox="1">
            <a:spLocks noChangeArrowheads="1"/>
          </p:cNvSpPr>
          <p:nvPr/>
        </p:nvSpPr>
        <p:spPr bwMode="auto">
          <a:xfrm>
            <a:off x="1714500" y="1214438"/>
            <a:ext cx="16240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(M1xD1) +(M2xD2 )</a:t>
            </a:r>
          </a:p>
        </p:txBody>
      </p:sp>
      <p:sp>
        <p:nvSpPr>
          <p:cNvPr id="35" name="ZoneTexte 34"/>
          <p:cNvSpPr txBox="1">
            <a:spLocks noChangeArrowheads="1"/>
          </p:cNvSpPr>
          <p:nvPr/>
        </p:nvSpPr>
        <p:spPr bwMode="auto">
          <a:xfrm>
            <a:off x="1714500" y="1643063"/>
            <a:ext cx="1714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latin typeface="Calibri" pitchFamily="34" charset="0"/>
              </a:rPr>
              <a:t>40x0,2 + 60x0,7</a:t>
            </a:r>
          </a:p>
        </p:txBody>
      </p:sp>
      <p:sp>
        <p:nvSpPr>
          <p:cNvPr id="36" name="ZoneTexte 35"/>
          <p:cNvSpPr txBox="1">
            <a:spLocks noChangeArrowheads="1"/>
          </p:cNvSpPr>
          <p:nvPr/>
        </p:nvSpPr>
        <p:spPr bwMode="auto">
          <a:xfrm>
            <a:off x="1857375" y="2071688"/>
            <a:ext cx="901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8 +42=50 </a:t>
            </a:r>
          </a:p>
        </p:txBody>
      </p:sp>
      <p:sp>
        <p:nvSpPr>
          <p:cNvPr id="37" name="ZoneTexte 36"/>
          <p:cNvSpPr txBox="1">
            <a:spLocks noChangeArrowheads="1"/>
          </p:cNvSpPr>
          <p:nvPr/>
        </p:nvSpPr>
        <p:spPr bwMode="auto">
          <a:xfrm>
            <a:off x="4429125" y="1428750"/>
            <a:ext cx="1608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Centre de gravité  =</a:t>
            </a:r>
          </a:p>
        </p:txBody>
      </p:sp>
      <p:sp>
        <p:nvSpPr>
          <p:cNvPr id="38" name="ZoneTexte 37"/>
          <p:cNvSpPr txBox="1">
            <a:spLocks noChangeArrowheads="1"/>
          </p:cNvSpPr>
          <p:nvPr/>
        </p:nvSpPr>
        <p:spPr bwMode="auto">
          <a:xfrm>
            <a:off x="6215063" y="1285875"/>
            <a:ext cx="18049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Somme des moments </a:t>
            </a:r>
          </a:p>
        </p:txBody>
      </p:sp>
      <p:sp>
        <p:nvSpPr>
          <p:cNvPr id="39" name="ZoneTexte 38"/>
          <p:cNvSpPr txBox="1">
            <a:spLocks noChangeArrowheads="1"/>
          </p:cNvSpPr>
          <p:nvPr/>
        </p:nvSpPr>
        <p:spPr bwMode="auto">
          <a:xfrm>
            <a:off x="6286500" y="1571625"/>
            <a:ext cx="1641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Somme des masses </a:t>
            </a:r>
          </a:p>
        </p:txBody>
      </p:sp>
      <p:sp>
        <p:nvSpPr>
          <p:cNvPr id="44" name="ZoneTexte 43"/>
          <p:cNvSpPr txBox="1">
            <a:spLocks noChangeArrowheads="1"/>
          </p:cNvSpPr>
          <p:nvPr/>
        </p:nvSpPr>
        <p:spPr bwMode="auto">
          <a:xfrm>
            <a:off x="6000750" y="1857375"/>
            <a:ext cx="1133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latin typeface="Calibri" pitchFamily="34" charset="0"/>
              </a:rPr>
              <a:t>= 50 / 100</a:t>
            </a:r>
          </a:p>
        </p:txBody>
      </p:sp>
      <p:sp>
        <p:nvSpPr>
          <p:cNvPr id="45" name="ZoneTexte 44"/>
          <p:cNvSpPr txBox="1">
            <a:spLocks noChangeArrowheads="1"/>
          </p:cNvSpPr>
          <p:nvPr/>
        </p:nvSpPr>
        <p:spPr bwMode="auto">
          <a:xfrm>
            <a:off x="6000750" y="2143125"/>
            <a:ext cx="1133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latin typeface="Calibri" pitchFamily="34" charset="0"/>
              </a:rPr>
              <a:t>= 0,5 m</a:t>
            </a:r>
          </a:p>
        </p:txBody>
      </p:sp>
      <p:cxnSp>
        <p:nvCxnSpPr>
          <p:cNvPr id="49" name="Connecteur droit 48"/>
          <p:cNvCxnSpPr/>
          <p:nvPr/>
        </p:nvCxnSpPr>
        <p:spPr>
          <a:xfrm flipV="1">
            <a:off x="6143625" y="1571625"/>
            <a:ext cx="2035175" cy="111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50"/>
          <p:cNvSpPr txBox="1">
            <a:spLocks noChangeArrowheads="1"/>
          </p:cNvSpPr>
          <p:nvPr/>
        </p:nvSpPr>
        <p:spPr bwMode="auto">
          <a:xfrm>
            <a:off x="3071813" y="142875"/>
            <a:ext cx="375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Calcul de la position du CG d’un solide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29" grpId="0"/>
      <p:bldP spid="30" grpId="0"/>
      <p:bldP spid="31" grpId="0"/>
      <p:bldP spid="32" grpId="0"/>
      <p:bldP spid="33" grpId="0"/>
      <p:bldP spid="35" grpId="0"/>
      <p:bldP spid="36" grpId="0"/>
      <p:bldP spid="37" grpId="0"/>
      <p:bldP spid="38" grpId="0"/>
      <p:bldP spid="39" grpId="0"/>
      <p:bldP spid="44" grpId="0"/>
      <p:bldP spid="45" grpId="0"/>
      <p:bldP spid="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8688" y="4143375"/>
            <a:ext cx="7215187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1,00 m / 100kg</a:t>
            </a:r>
          </a:p>
        </p:txBody>
      </p:sp>
      <p:sp>
        <p:nvSpPr>
          <p:cNvPr id="3" name="Triangle isocèle 2"/>
          <p:cNvSpPr/>
          <p:nvPr/>
        </p:nvSpPr>
        <p:spPr>
          <a:xfrm>
            <a:off x="2000250" y="4572000"/>
            <a:ext cx="857250" cy="700088"/>
          </a:xfrm>
          <a:prstGeom prst="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" name="Triangle isocèle 3"/>
          <p:cNvSpPr/>
          <p:nvPr/>
        </p:nvSpPr>
        <p:spPr>
          <a:xfrm>
            <a:off x="5643563" y="4572000"/>
            <a:ext cx="857250" cy="700088"/>
          </a:xfrm>
          <a:prstGeom prst="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6" name="Connecteur droit 5"/>
          <p:cNvCxnSpPr/>
          <p:nvPr/>
        </p:nvCxnSpPr>
        <p:spPr>
          <a:xfrm rot="5400000">
            <a:off x="1821656" y="4321969"/>
            <a:ext cx="407193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rot="16200000" flipH="1">
            <a:off x="1785937" y="5214938"/>
            <a:ext cx="12858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5400000">
            <a:off x="5179219" y="5464969"/>
            <a:ext cx="17859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2428875" y="5572125"/>
            <a:ext cx="142875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V="1">
            <a:off x="3857625" y="6286500"/>
            <a:ext cx="2214563" cy="2063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>
            <a:spLocks noChangeArrowheads="1"/>
          </p:cNvSpPr>
          <p:nvPr/>
        </p:nvSpPr>
        <p:spPr bwMode="auto">
          <a:xfrm flipH="1">
            <a:off x="2857500" y="5214938"/>
            <a:ext cx="10715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latin typeface="Calibri" pitchFamily="34" charset="0"/>
              </a:rPr>
              <a:t>D1=-0,2m</a:t>
            </a:r>
          </a:p>
        </p:txBody>
      </p:sp>
      <p:sp>
        <p:nvSpPr>
          <p:cNvPr id="30" name="ZoneTexte 29"/>
          <p:cNvSpPr txBox="1">
            <a:spLocks noChangeArrowheads="1"/>
          </p:cNvSpPr>
          <p:nvPr/>
        </p:nvSpPr>
        <p:spPr bwMode="auto">
          <a:xfrm flipH="1">
            <a:off x="4357688" y="6000750"/>
            <a:ext cx="9286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latin typeface="Calibri" pitchFamily="34" charset="0"/>
              </a:rPr>
              <a:t>D2=0,3m</a:t>
            </a:r>
          </a:p>
        </p:txBody>
      </p:sp>
      <p:sp>
        <p:nvSpPr>
          <p:cNvPr id="31" name="ZoneTexte 30"/>
          <p:cNvSpPr txBox="1">
            <a:spLocks noChangeArrowheads="1"/>
          </p:cNvSpPr>
          <p:nvPr/>
        </p:nvSpPr>
        <p:spPr bwMode="auto">
          <a:xfrm>
            <a:off x="1928813" y="4143375"/>
            <a:ext cx="9096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M1=40 kg</a:t>
            </a:r>
          </a:p>
        </p:txBody>
      </p:sp>
      <p:sp>
        <p:nvSpPr>
          <p:cNvPr id="32" name="ZoneTexte 31"/>
          <p:cNvSpPr txBox="1">
            <a:spLocks noChangeArrowheads="1"/>
          </p:cNvSpPr>
          <p:nvPr/>
        </p:nvSpPr>
        <p:spPr bwMode="auto">
          <a:xfrm>
            <a:off x="5572125" y="4143375"/>
            <a:ext cx="9096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M2=60 kg</a:t>
            </a:r>
          </a:p>
        </p:txBody>
      </p:sp>
      <p:sp>
        <p:nvSpPr>
          <p:cNvPr id="33" name="ZoneTexte 32"/>
          <p:cNvSpPr txBox="1">
            <a:spLocks noChangeArrowheads="1"/>
          </p:cNvSpPr>
          <p:nvPr/>
        </p:nvSpPr>
        <p:spPr bwMode="auto">
          <a:xfrm>
            <a:off x="1714500" y="1214438"/>
            <a:ext cx="16240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(M1xD1) +(M2xD2 )</a:t>
            </a:r>
          </a:p>
        </p:txBody>
      </p:sp>
      <p:sp>
        <p:nvSpPr>
          <p:cNvPr id="35" name="ZoneTexte 34"/>
          <p:cNvSpPr txBox="1">
            <a:spLocks noChangeArrowheads="1"/>
          </p:cNvSpPr>
          <p:nvPr/>
        </p:nvSpPr>
        <p:spPr bwMode="auto">
          <a:xfrm>
            <a:off x="1714500" y="1643063"/>
            <a:ext cx="1714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latin typeface="Calibri" pitchFamily="34" charset="0"/>
              </a:rPr>
              <a:t>40x(-0,2) + 60x0,3</a:t>
            </a:r>
          </a:p>
        </p:txBody>
      </p:sp>
      <p:sp>
        <p:nvSpPr>
          <p:cNvPr id="36" name="ZoneTexte 35"/>
          <p:cNvSpPr txBox="1">
            <a:spLocks noChangeArrowheads="1"/>
          </p:cNvSpPr>
          <p:nvPr/>
        </p:nvSpPr>
        <p:spPr bwMode="auto">
          <a:xfrm>
            <a:off x="1857375" y="2071688"/>
            <a:ext cx="9556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-8 +18=10 </a:t>
            </a:r>
          </a:p>
        </p:txBody>
      </p:sp>
      <p:sp>
        <p:nvSpPr>
          <p:cNvPr id="37" name="ZoneTexte 36"/>
          <p:cNvSpPr txBox="1">
            <a:spLocks noChangeArrowheads="1"/>
          </p:cNvSpPr>
          <p:nvPr/>
        </p:nvSpPr>
        <p:spPr bwMode="auto">
          <a:xfrm>
            <a:off x="4429125" y="1428750"/>
            <a:ext cx="1608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Centre de gravité  =</a:t>
            </a:r>
          </a:p>
        </p:txBody>
      </p:sp>
      <p:sp>
        <p:nvSpPr>
          <p:cNvPr id="38" name="ZoneTexte 37"/>
          <p:cNvSpPr txBox="1">
            <a:spLocks noChangeArrowheads="1"/>
          </p:cNvSpPr>
          <p:nvPr/>
        </p:nvSpPr>
        <p:spPr bwMode="auto">
          <a:xfrm>
            <a:off x="6215063" y="1285875"/>
            <a:ext cx="18049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Somme des moments </a:t>
            </a:r>
          </a:p>
        </p:txBody>
      </p:sp>
      <p:sp>
        <p:nvSpPr>
          <p:cNvPr id="39" name="ZoneTexte 38"/>
          <p:cNvSpPr txBox="1">
            <a:spLocks noChangeArrowheads="1"/>
          </p:cNvSpPr>
          <p:nvPr/>
        </p:nvSpPr>
        <p:spPr bwMode="auto">
          <a:xfrm>
            <a:off x="6286500" y="1571625"/>
            <a:ext cx="1641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Somme des masses </a:t>
            </a:r>
          </a:p>
        </p:txBody>
      </p:sp>
      <p:sp>
        <p:nvSpPr>
          <p:cNvPr id="44" name="ZoneTexte 43"/>
          <p:cNvSpPr txBox="1">
            <a:spLocks noChangeArrowheads="1"/>
          </p:cNvSpPr>
          <p:nvPr/>
        </p:nvSpPr>
        <p:spPr bwMode="auto">
          <a:xfrm>
            <a:off x="6000750" y="1857375"/>
            <a:ext cx="1133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latin typeface="Calibri" pitchFamily="34" charset="0"/>
              </a:rPr>
              <a:t>= 10 / 100</a:t>
            </a:r>
          </a:p>
        </p:txBody>
      </p:sp>
      <p:sp>
        <p:nvSpPr>
          <p:cNvPr id="45" name="ZoneTexte 44"/>
          <p:cNvSpPr txBox="1">
            <a:spLocks noChangeArrowheads="1"/>
          </p:cNvSpPr>
          <p:nvPr/>
        </p:nvSpPr>
        <p:spPr bwMode="auto">
          <a:xfrm>
            <a:off x="6000750" y="2143125"/>
            <a:ext cx="1133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latin typeface="Calibri" pitchFamily="34" charset="0"/>
              </a:rPr>
              <a:t>= 0,1 m</a:t>
            </a:r>
          </a:p>
        </p:txBody>
      </p:sp>
      <p:cxnSp>
        <p:nvCxnSpPr>
          <p:cNvPr id="49" name="Connecteur droit 48"/>
          <p:cNvCxnSpPr/>
          <p:nvPr/>
        </p:nvCxnSpPr>
        <p:spPr>
          <a:xfrm flipV="1">
            <a:off x="6143625" y="1571625"/>
            <a:ext cx="2035175" cy="111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50"/>
          <p:cNvSpPr txBox="1">
            <a:spLocks noChangeArrowheads="1"/>
          </p:cNvSpPr>
          <p:nvPr/>
        </p:nvSpPr>
        <p:spPr bwMode="auto">
          <a:xfrm>
            <a:off x="3071813" y="142875"/>
            <a:ext cx="375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Calcul de la position du CG d’un solide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29" grpId="0"/>
      <p:bldP spid="30" grpId="0"/>
      <p:bldP spid="31" grpId="0"/>
      <p:bldP spid="32" grpId="0"/>
      <p:bldP spid="33" grpId="0"/>
      <p:bldP spid="35" grpId="0"/>
      <p:bldP spid="36" grpId="0"/>
      <p:bldP spid="37" grpId="0"/>
      <p:bldP spid="38" grpId="0"/>
      <p:bldP spid="39" grpId="0"/>
      <p:bldP spid="44" grpId="0"/>
      <p:bldP spid="45" grpId="0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65213" y="4924425"/>
            <a:ext cx="2978150" cy="460375"/>
            <a:chOff x="385" y="3041"/>
            <a:chExt cx="1876" cy="29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1797" y="3041"/>
              <a:ext cx="265" cy="56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j-lt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85" y="3045"/>
              <a:ext cx="384" cy="73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j-lt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877" y="3206"/>
              <a:ext cx="384" cy="73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j-lt"/>
              </a:endParaRP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952" y="3100"/>
              <a:ext cx="6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r-FR" dirty="0">
                  <a:latin typeface="+mj-lt"/>
                </a:rPr>
                <a:t>balances</a:t>
              </a: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 flipV="1">
              <a:off x="1568" y="3084"/>
              <a:ext cx="208" cy="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j-lt"/>
              </a:endParaRPr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 flipV="1">
              <a:off x="1600" y="3244"/>
              <a:ext cx="264" cy="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j-lt"/>
              </a:endParaRP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H="1" flipV="1">
              <a:off x="772" y="3088"/>
              <a:ext cx="244" cy="1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j-lt"/>
              </a:endParaRPr>
            </a:p>
          </p:txBody>
        </p:sp>
      </p:grp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3311525" y="4527550"/>
            <a:ext cx="349250" cy="3889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3402013" y="4627563"/>
            <a:ext cx="149225" cy="166687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sp>
        <p:nvSpPr>
          <p:cNvPr id="14" name="Freeform 12"/>
          <p:cNvSpPr>
            <a:spLocks/>
          </p:cNvSpPr>
          <p:nvPr/>
        </p:nvSpPr>
        <p:spPr bwMode="auto">
          <a:xfrm>
            <a:off x="3367088" y="4198938"/>
            <a:ext cx="249237" cy="5524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6" y="0"/>
              </a:cxn>
              <a:cxn ang="0">
                <a:pos x="90" y="272"/>
              </a:cxn>
              <a:cxn ang="0">
                <a:pos x="45" y="318"/>
              </a:cxn>
              <a:cxn ang="0">
                <a:pos x="0" y="0"/>
              </a:cxn>
            </a:cxnLst>
            <a:rect l="0" t="0" r="r" b="b"/>
            <a:pathLst>
              <a:path w="136" h="318">
                <a:moveTo>
                  <a:pt x="0" y="0"/>
                </a:moveTo>
                <a:lnTo>
                  <a:pt x="136" y="0"/>
                </a:lnTo>
                <a:lnTo>
                  <a:pt x="90" y="272"/>
                </a:lnTo>
                <a:lnTo>
                  <a:pt x="45" y="318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 rot="592504">
            <a:off x="4029075" y="3282950"/>
            <a:ext cx="417513" cy="71437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sp>
        <p:nvSpPr>
          <p:cNvPr id="16" name="Freeform 14"/>
          <p:cNvSpPr>
            <a:spLocks/>
          </p:cNvSpPr>
          <p:nvPr/>
        </p:nvSpPr>
        <p:spPr bwMode="auto">
          <a:xfrm>
            <a:off x="3927475" y="2968625"/>
            <a:ext cx="3181350" cy="573088"/>
          </a:xfrm>
          <a:custGeom>
            <a:avLst/>
            <a:gdLst/>
            <a:ahLst/>
            <a:cxnLst>
              <a:cxn ang="0">
                <a:pos x="136" y="0"/>
              </a:cxn>
              <a:cxn ang="0">
                <a:pos x="2087" y="272"/>
              </a:cxn>
              <a:cxn ang="0">
                <a:pos x="2177" y="363"/>
              </a:cxn>
              <a:cxn ang="0">
                <a:pos x="2132" y="499"/>
              </a:cxn>
              <a:cxn ang="0">
                <a:pos x="0" y="499"/>
              </a:cxn>
              <a:cxn ang="0">
                <a:pos x="136" y="0"/>
              </a:cxn>
            </a:cxnLst>
            <a:rect l="0" t="0" r="r" b="b"/>
            <a:pathLst>
              <a:path w="2177" h="499">
                <a:moveTo>
                  <a:pt x="136" y="0"/>
                </a:moveTo>
                <a:lnTo>
                  <a:pt x="2087" y="272"/>
                </a:lnTo>
                <a:lnTo>
                  <a:pt x="2177" y="363"/>
                </a:lnTo>
                <a:lnTo>
                  <a:pt x="2132" y="499"/>
                </a:lnTo>
                <a:lnTo>
                  <a:pt x="0" y="499"/>
                </a:lnTo>
                <a:lnTo>
                  <a:pt x="136" y="0"/>
                </a:lnTo>
                <a:close/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sp>
        <p:nvSpPr>
          <p:cNvPr id="17" name="Freeform 15"/>
          <p:cNvSpPr>
            <a:spLocks/>
          </p:cNvSpPr>
          <p:nvPr/>
        </p:nvSpPr>
        <p:spPr bwMode="auto">
          <a:xfrm>
            <a:off x="3870325" y="2489200"/>
            <a:ext cx="3913188" cy="1597025"/>
          </a:xfrm>
          <a:custGeom>
            <a:avLst/>
            <a:gdLst/>
            <a:ahLst/>
            <a:cxnLst>
              <a:cxn ang="0">
                <a:pos x="91" y="771"/>
              </a:cxn>
              <a:cxn ang="0">
                <a:pos x="2268" y="771"/>
              </a:cxn>
              <a:cxn ang="0">
                <a:pos x="2449" y="0"/>
              </a:cxn>
              <a:cxn ang="0">
                <a:pos x="2721" y="46"/>
              </a:cxn>
              <a:cxn ang="0">
                <a:pos x="2767" y="136"/>
              </a:cxn>
              <a:cxn ang="0">
                <a:pos x="2721" y="862"/>
              </a:cxn>
              <a:cxn ang="0">
                <a:pos x="2313" y="998"/>
              </a:cxn>
              <a:cxn ang="0">
                <a:pos x="0" y="1134"/>
              </a:cxn>
              <a:cxn ang="0">
                <a:pos x="91" y="771"/>
              </a:cxn>
            </a:cxnLst>
            <a:rect l="0" t="0" r="r" b="b"/>
            <a:pathLst>
              <a:path w="2767" h="1134">
                <a:moveTo>
                  <a:pt x="91" y="771"/>
                </a:moveTo>
                <a:lnTo>
                  <a:pt x="2268" y="771"/>
                </a:lnTo>
                <a:lnTo>
                  <a:pt x="2449" y="0"/>
                </a:lnTo>
                <a:lnTo>
                  <a:pt x="2721" y="46"/>
                </a:lnTo>
                <a:lnTo>
                  <a:pt x="2767" y="136"/>
                </a:lnTo>
                <a:lnTo>
                  <a:pt x="2721" y="862"/>
                </a:lnTo>
                <a:lnTo>
                  <a:pt x="2313" y="998"/>
                </a:lnTo>
                <a:lnTo>
                  <a:pt x="0" y="1134"/>
                </a:lnTo>
                <a:lnTo>
                  <a:pt x="91" y="771"/>
                </a:lnTo>
                <a:close/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1436688" y="4038600"/>
            <a:ext cx="234950" cy="56673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sp>
        <p:nvSpPr>
          <p:cNvPr id="19" name="Freeform 17"/>
          <p:cNvSpPr>
            <a:spLocks/>
          </p:cNvSpPr>
          <p:nvPr/>
        </p:nvSpPr>
        <p:spPr bwMode="auto">
          <a:xfrm>
            <a:off x="2505075" y="2476500"/>
            <a:ext cx="1927225" cy="360363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46" y="227"/>
              </a:cxn>
              <a:cxn ang="0">
                <a:pos x="1406" y="227"/>
              </a:cxn>
              <a:cxn ang="0">
                <a:pos x="1225" y="137"/>
              </a:cxn>
              <a:cxn ang="0">
                <a:pos x="862" y="46"/>
              </a:cxn>
              <a:cxn ang="0">
                <a:pos x="635" y="0"/>
              </a:cxn>
              <a:cxn ang="0">
                <a:pos x="182" y="0"/>
              </a:cxn>
              <a:cxn ang="0">
                <a:pos x="0" y="91"/>
              </a:cxn>
            </a:cxnLst>
            <a:rect l="0" t="0" r="r" b="b"/>
            <a:pathLst>
              <a:path w="1406" h="227">
                <a:moveTo>
                  <a:pt x="0" y="91"/>
                </a:moveTo>
                <a:lnTo>
                  <a:pt x="46" y="227"/>
                </a:lnTo>
                <a:lnTo>
                  <a:pt x="1406" y="227"/>
                </a:lnTo>
                <a:lnTo>
                  <a:pt x="1225" y="137"/>
                </a:lnTo>
                <a:lnTo>
                  <a:pt x="862" y="46"/>
                </a:lnTo>
                <a:lnTo>
                  <a:pt x="635" y="0"/>
                </a:lnTo>
                <a:lnTo>
                  <a:pt x="182" y="0"/>
                </a:lnTo>
                <a:lnTo>
                  <a:pt x="0" y="91"/>
                </a:lnTo>
                <a:close/>
              </a:path>
            </a:pathLst>
          </a:custGeom>
          <a:noFill/>
          <a:ln w="28575" cmpd="sng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sp>
        <p:nvSpPr>
          <p:cNvPr id="20" name="Oval 18"/>
          <p:cNvSpPr>
            <a:spLocks noChangeArrowheads="1"/>
          </p:cNvSpPr>
          <p:nvPr/>
        </p:nvSpPr>
        <p:spPr bwMode="auto">
          <a:xfrm>
            <a:off x="1168400" y="4581525"/>
            <a:ext cx="347663" cy="3540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1266825" y="4678363"/>
            <a:ext cx="144463" cy="144462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grpSp>
        <p:nvGrpSpPr>
          <p:cNvPr id="15372" name="Group 20"/>
          <p:cNvGrpSpPr>
            <a:grpSpLocks/>
          </p:cNvGrpSpPr>
          <p:nvPr/>
        </p:nvGrpSpPr>
        <p:grpSpPr bwMode="auto">
          <a:xfrm>
            <a:off x="3198813" y="3205163"/>
            <a:ext cx="793750" cy="801687"/>
            <a:chOff x="3729" y="2974"/>
            <a:chExt cx="656" cy="724"/>
          </a:xfrm>
        </p:grpSpPr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 rot="628282">
              <a:off x="4270" y="2974"/>
              <a:ext cx="115" cy="7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j-lt"/>
              </a:endParaRPr>
            </a:p>
          </p:txBody>
        </p:sp>
        <p:sp>
          <p:nvSpPr>
            <p:cNvPr id="24" name="Oval 22"/>
            <p:cNvSpPr>
              <a:spLocks noChangeArrowheads="1"/>
            </p:cNvSpPr>
            <p:nvPr/>
          </p:nvSpPr>
          <p:spPr bwMode="auto">
            <a:xfrm rot="805862">
              <a:off x="3729" y="3547"/>
              <a:ext cx="522" cy="13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j-lt"/>
              </a:endParaRPr>
            </a:p>
          </p:txBody>
        </p:sp>
      </p:grpSp>
      <p:grpSp>
        <p:nvGrpSpPr>
          <p:cNvPr id="15373" name="Group 37"/>
          <p:cNvGrpSpPr>
            <a:grpSpLocks/>
          </p:cNvGrpSpPr>
          <p:nvPr/>
        </p:nvGrpSpPr>
        <p:grpSpPr bwMode="auto">
          <a:xfrm>
            <a:off x="720725" y="2346325"/>
            <a:ext cx="1389063" cy="2092325"/>
            <a:chOff x="606" y="1417"/>
            <a:chExt cx="875" cy="1318"/>
          </a:xfrm>
        </p:grpSpPr>
        <p:sp>
          <p:nvSpPr>
            <p:cNvPr id="40" name="Line 38"/>
            <p:cNvSpPr>
              <a:spLocks noChangeShapeType="1"/>
            </p:cNvSpPr>
            <p:nvPr/>
          </p:nvSpPr>
          <p:spPr bwMode="auto">
            <a:xfrm flipV="1">
              <a:off x="1320" y="2277"/>
              <a:ext cx="0" cy="5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j-lt"/>
              </a:endParaRPr>
            </a:p>
          </p:txBody>
        </p:sp>
        <p:grpSp>
          <p:nvGrpSpPr>
            <p:cNvPr id="15414" name="Group 39"/>
            <p:cNvGrpSpPr>
              <a:grpSpLocks/>
            </p:cNvGrpSpPr>
            <p:nvPr/>
          </p:nvGrpSpPr>
          <p:grpSpPr bwMode="auto">
            <a:xfrm>
              <a:off x="606" y="1417"/>
              <a:ext cx="875" cy="1318"/>
              <a:chOff x="606" y="1417"/>
              <a:chExt cx="875" cy="1318"/>
            </a:xfrm>
          </p:grpSpPr>
          <p:grpSp>
            <p:nvGrpSpPr>
              <p:cNvPr id="15415" name="Group 40"/>
              <p:cNvGrpSpPr>
                <a:grpSpLocks/>
              </p:cNvGrpSpPr>
              <p:nvPr/>
            </p:nvGrpSpPr>
            <p:grpSpPr bwMode="auto">
              <a:xfrm>
                <a:off x="606" y="1417"/>
                <a:ext cx="869" cy="1318"/>
                <a:chOff x="606" y="1417"/>
                <a:chExt cx="869" cy="1318"/>
              </a:xfrm>
            </p:grpSpPr>
            <p:sp>
              <p:nvSpPr>
                <p:cNvPr id="46" name="Oval 41"/>
                <p:cNvSpPr>
                  <a:spLocks noChangeArrowheads="1"/>
                </p:cNvSpPr>
                <p:nvPr/>
              </p:nvSpPr>
              <p:spPr bwMode="auto">
                <a:xfrm>
                  <a:off x="887" y="2004"/>
                  <a:ext cx="588" cy="288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>
                    <a:latin typeface="+mj-lt"/>
                  </a:endParaRPr>
                </a:p>
              </p:txBody>
            </p:sp>
            <p:sp>
              <p:nvSpPr>
                <p:cNvPr id="47" name="Oval 42"/>
                <p:cNvSpPr>
                  <a:spLocks noChangeArrowheads="1"/>
                </p:cNvSpPr>
                <p:nvPr/>
              </p:nvSpPr>
              <p:spPr bwMode="auto">
                <a:xfrm>
                  <a:off x="704" y="1417"/>
                  <a:ext cx="45" cy="59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>
                    <a:latin typeface="+mj-lt"/>
                  </a:endParaRPr>
                </a:p>
              </p:txBody>
            </p:sp>
            <p:sp>
              <p:nvSpPr>
                <p:cNvPr id="48" name="Oval 43"/>
                <p:cNvSpPr>
                  <a:spLocks noChangeArrowheads="1"/>
                </p:cNvSpPr>
                <p:nvPr/>
              </p:nvSpPr>
              <p:spPr bwMode="auto">
                <a:xfrm>
                  <a:off x="704" y="2145"/>
                  <a:ext cx="45" cy="59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>
                    <a:latin typeface="+mj-lt"/>
                  </a:endParaRPr>
                </a:p>
              </p:txBody>
            </p:sp>
            <p:sp>
              <p:nvSpPr>
                <p:cNvPr id="49" name="Oval 44"/>
                <p:cNvSpPr>
                  <a:spLocks noChangeArrowheads="1"/>
                </p:cNvSpPr>
                <p:nvPr/>
              </p:nvSpPr>
              <p:spPr bwMode="auto">
                <a:xfrm>
                  <a:off x="987" y="2097"/>
                  <a:ext cx="184" cy="201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>
                    <a:latin typeface="+mj-lt"/>
                  </a:endParaRPr>
                </a:p>
              </p:txBody>
            </p:sp>
            <p:sp>
              <p:nvSpPr>
                <p:cNvPr id="50" name="Oval 45"/>
                <p:cNvSpPr>
                  <a:spLocks noChangeArrowheads="1"/>
                </p:cNvSpPr>
                <p:nvPr/>
              </p:nvSpPr>
              <p:spPr bwMode="auto">
                <a:xfrm>
                  <a:off x="1182" y="2100"/>
                  <a:ext cx="184" cy="201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>
                    <a:latin typeface="+mj-lt"/>
                  </a:endParaRPr>
                </a:p>
              </p:txBody>
            </p:sp>
            <p:sp>
              <p:nvSpPr>
                <p:cNvPr id="51" name="AutoShape 46"/>
                <p:cNvSpPr>
                  <a:spLocks noChangeArrowheads="1"/>
                </p:cNvSpPr>
                <p:nvPr/>
              </p:nvSpPr>
              <p:spPr bwMode="auto">
                <a:xfrm rot="5400000">
                  <a:off x="740" y="2024"/>
                  <a:ext cx="166" cy="14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>
                    <a:latin typeface="+mj-lt"/>
                  </a:endParaRPr>
                </a:p>
              </p:txBody>
            </p:sp>
            <p:sp>
              <p:nvSpPr>
                <p:cNvPr id="52" name="AutoShape 47"/>
                <p:cNvSpPr>
                  <a:spLocks noChangeArrowheads="1"/>
                </p:cNvSpPr>
                <p:nvPr/>
              </p:nvSpPr>
              <p:spPr bwMode="auto">
                <a:xfrm rot="16056844">
                  <a:off x="556" y="2039"/>
                  <a:ext cx="195" cy="95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>
                    <a:latin typeface="+mj-lt"/>
                  </a:endParaRPr>
                </a:p>
              </p:txBody>
            </p:sp>
            <p:sp>
              <p:nvSpPr>
                <p:cNvPr id="53" name="Rectangle 48"/>
                <p:cNvSpPr>
                  <a:spLocks noChangeArrowheads="1"/>
                </p:cNvSpPr>
                <p:nvPr/>
              </p:nvSpPr>
              <p:spPr bwMode="auto">
                <a:xfrm>
                  <a:off x="699" y="2053"/>
                  <a:ext cx="56" cy="56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>
                    <a:latin typeface="+mj-lt"/>
                  </a:endParaRPr>
                </a:p>
              </p:txBody>
            </p:sp>
          </p:grpSp>
          <p:sp>
            <p:nvSpPr>
              <p:cNvPr id="43" name="Oval 49"/>
              <p:cNvSpPr>
                <a:spLocks noChangeArrowheads="1"/>
              </p:cNvSpPr>
              <p:nvPr/>
            </p:nvSpPr>
            <p:spPr bwMode="auto">
              <a:xfrm>
                <a:off x="1152" y="2340"/>
                <a:ext cx="266" cy="56"/>
              </a:xfrm>
              <a:prstGeom prst="ellipse">
                <a:avLst/>
              </a:prstGeom>
              <a:solidFill>
                <a:schemeClr val="bg2"/>
              </a:solidFill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fr-FR">
                  <a:latin typeface="+mj-lt"/>
                </a:endParaRPr>
              </a:p>
            </p:txBody>
          </p:sp>
          <p:sp>
            <p:nvSpPr>
              <p:cNvPr id="44" name="Line 50"/>
              <p:cNvSpPr>
                <a:spLocks noChangeShapeType="1"/>
              </p:cNvSpPr>
              <p:nvPr/>
            </p:nvSpPr>
            <p:spPr bwMode="auto">
              <a:xfrm>
                <a:off x="1326" y="2395"/>
                <a:ext cx="155" cy="23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fr-FR">
                  <a:latin typeface="+mj-lt"/>
                </a:endParaRPr>
              </a:p>
            </p:txBody>
          </p:sp>
          <p:sp>
            <p:nvSpPr>
              <p:cNvPr id="45" name="Freeform 51"/>
              <p:cNvSpPr>
                <a:spLocks/>
              </p:cNvSpPr>
              <p:nvPr/>
            </p:nvSpPr>
            <p:spPr bwMode="auto">
              <a:xfrm>
                <a:off x="978" y="2249"/>
                <a:ext cx="211" cy="1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110"/>
                  </a:cxn>
                  <a:cxn ang="0">
                    <a:pos x="211" y="128"/>
                  </a:cxn>
                </a:cxnLst>
                <a:rect l="0" t="0" r="r" b="b"/>
                <a:pathLst>
                  <a:path w="211" h="131">
                    <a:moveTo>
                      <a:pt x="0" y="0"/>
                    </a:moveTo>
                    <a:cubicBezTo>
                      <a:pt x="46" y="44"/>
                      <a:pt x="93" y="89"/>
                      <a:pt x="128" y="110"/>
                    </a:cubicBezTo>
                    <a:cubicBezTo>
                      <a:pt x="163" y="131"/>
                      <a:pt x="200" y="127"/>
                      <a:pt x="211" y="128"/>
                    </a:cubicBez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fr-FR">
                  <a:latin typeface="+mj-lt"/>
                </a:endParaRPr>
              </a:p>
            </p:txBody>
          </p:sp>
        </p:grpSp>
      </p:grpSp>
      <p:sp>
        <p:nvSpPr>
          <p:cNvPr id="54" name="Line 52"/>
          <p:cNvSpPr>
            <a:spLocks noChangeShapeType="1"/>
          </p:cNvSpPr>
          <p:nvPr/>
        </p:nvSpPr>
        <p:spPr bwMode="auto">
          <a:xfrm flipH="1">
            <a:off x="2216150" y="3265488"/>
            <a:ext cx="127000" cy="938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sp>
        <p:nvSpPr>
          <p:cNvPr id="55" name="Freeform 53"/>
          <p:cNvSpPr>
            <a:spLocks/>
          </p:cNvSpPr>
          <p:nvPr/>
        </p:nvSpPr>
        <p:spPr bwMode="auto">
          <a:xfrm>
            <a:off x="3556000" y="4179888"/>
            <a:ext cx="360363" cy="647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6" y="0"/>
              </a:cxn>
              <a:cxn ang="0">
                <a:pos x="90" y="272"/>
              </a:cxn>
              <a:cxn ang="0">
                <a:pos x="45" y="318"/>
              </a:cxn>
              <a:cxn ang="0">
                <a:pos x="0" y="0"/>
              </a:cxn>
            </a:cxnLst>
            <a:rect l="0" t="0" r="r" b="b"/>
            <a:pathLst>
              <a:path w="136" h="318">
                <a:moveTo>
                  <a:pt x="0" y="0"/>
                </a:moveTo>
                <a:lnTo>
                  <a:pt x="136" y="0"/>
                </a:lnTo>
                <a:lnTo>
                  <a:pt x="90" y="272"/>
                </a:lnTo>
                <a:lnTo>
                  <a:pt x="45" y="318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grpSp>
        <p:nvGrpSpPr>
          <p:cNvPr id="15376" name="Group 54"/>
          <p:cNvGrpSpPr>
            <a:grpSpLocks/>
          </p:cNvGrpSpPr>
          <p:nvPr/>
        </p:nvGrpSpPr>
        <p:grpSpPr bwMode="auto">
          <a:xfrm>
            <a:off x="3482975" y="4684713"/>
            <a:ext cx="504825" cy="503237"/>
            <a:chOff x="1908" y="2890"/>
            <a:chExt cx="318" cy="317"/>
          </a:xfrm>
        </p:grpSpPr>
        <p:sp>
          <p:nvSpPr>
            <p:cNvPr id="57" name="Oval 55"/>
            <p:cNvSpPr>
              <a:spLocks noChangeArrowheads="1"/>
            </p:cNvSpPr>
            <p:nvPr/>
          </p:nvSpPr>
          <p:spPr bwMode="auto">
            <a:xfrm>
              <a:off x="1908" y="2890"/>
              <a:ext cx="318" cy="31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j-lt"/>
              </a:endParaRPr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auto">
            <a:xfrm>
              <a:off x="1999" y="2980"/>
              <a:ext cx="136" cy="13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j-lt"/>
              </a:endParaRPr>
            </a:p>
          </p:txBody>
        </p:sp>
      </p:grpSp>
      <p:sp>
        <p:nvSpPr>
          <p:cNvPr id="59" name="Line 57"/>
          <p:cNvSpPr>
            <a:spLocks noChangeShapeType="1"/>
          </p:cNvSpPr>
          <p:nvPr/>
        </p:nvSpPr>
        <p:spPr bwMode="auto">
          <a:xfrm>
            <a:off x="1295400" y="1739900"/>
            <a:ext cx="46038" cy="4500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sp>
        <p:nvSpPr>
          <p:cNvPr id="60" name="Line 58"/>
          <p:cNvSpPr>
            <a:spLocks noChangeShapeType="1"/>
          </p:cNvSpPr>
          <p:nvPr/>
        </p:nvSpPr>
        <p:spPr bwMode="auto">
          <a:xfrm>
            <a:off x="3708400" y="3128963"/>
            <a:ext cx="14288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sp>
        <p:nvSpPr>
          <p:cNvPr id="62" name="Freeform 60"/>
          <p:cNvSpPr>
            <a:spLocks/>
          </p:cNvSpPr>
          <p:nvPr/>
        </p:nvSpPr>
        <p:spPr bwMode="auto">
          <a:xfrm>
            <a:off x="847725" y="3152775"/>
            <a:ext cx="2978150" cy="1093788"/>
          </a:xfrm>
          <a:custGeom>
            <a:avLst/>
            <a:gdLst/>
            <a:ahLst/>
            <a:cxnLst>
              <a:cxn ang="0">
                <a:pos x="317" y="91"/>
              </a:cxn>
              <a:cxn ang="0">
                <a:pos x="861" y="46"/>
              </a:cxn>
              <a:cxn ang="0">
                <a:pos x="952" y="0"/>
              </a:cxn>
              <a:cxn ang="0">
                <a:pos x="1179" y="182"/>
              </a:cxn>
              <a:cxn ang="0">
                <a:pos x="1496" y="227"/>
              </a:cxn>
              <a:cxn ang="0">
                <a:pos x="1451" y="454"/>
              </a:cxn>
              <a:cxn ang="0">
                <a:pos x="1496" y="590"/>
              </a:cxn>
              <a:cxn ang="0">
                <a:pos x="2041" y="681"/>
              </a:cxn>
              <a:cxn ang="0">
                <a:pos x="2086" y="771"/>
              </a:cxn>
              <a:cxn ang="0">
                <a:pos x="1451" y="817"/>
              </a:cxn>
              <a:cxn ang="0">
                <a:pos x="861" y="771"/>
              </a:cxn>
              <a:cxn ang="0">
                <a:pos x="362" y="545"/>
              </a:cxn>
              <a:cxn ang="0">
                <a:pos x="226" y="318"/>
              </a:cxn>
              <a:cxn ang="0">
                <a:pos x="90" y="272"/>
              </a:cxn>
              <a:cxn ang="0">
                <a:pos x="0" y="227"/>
              </a:cxn>
              <a:cxn ang="0">
                <a:pos x="0" y="136"/>
              </a:cxn>
              <a:cxn ang="0">
                <a:pos x="317" y="91"/>
              </a:cxn>
            </a:cxnLst>
            <a:rect l="0" t="0" r="r" b="b"/>
            <a:pathLst>
              <a:path w="2086" h="817">
                <a:moveTo>
                  <a:pt x="317" y="91"/>
                </a:moveTo>
                <a:lnTo>
                  <a:pt x="861" y="46"/>
                </a:lnTo>
                <a:lnTo>
                  <a:pt x="952" y="0"/>
                </a:lnTo>
                <a:lnTo>
                  <a:pt x="1179" y="182"/>
                </a:lnTo>
                <a:lnTo>
                  <a:pt x="1496" y="227"/>
                </a:lnTo>
                <a:lnTo>
                  <a:pt x="1451" y="454"/>
                </a:lnTo>
                <a:lnTo>
                  <a:pt x="1496" y="590"/>
                </a:lnTo>
                <a:lnTo>
                  <a:pt x="2041" y="681"/>
                </a:lnTo>
                <a:lnTo>
                  <a:pt x="2086" y="771"/>
                </a:lnTo>
                <a:lnTo>
                  <a:pt x="1451" y="817"/>
                </a:lnTo>
                <a:lnTo>
                  <a:pt x="861" y="771"/>
                </a:lnTo>
                <a:lnTo>
                  <a:pt x="362" y="545"/>
                </a:lnTo>
                <a:lnTo>
                  <a:pt x="226" y="318"/>
                </a:lnTo>
                <a:lnTo>
                  <a:pt x="90" y="272"/>
                </a:lnTo>
                <a:lnTo>
                  <a:pt x="0" y="227"/>
                </a:lnTo>
                <a:lnTo>
                  <a:pt x="0" y="136"/>
                </a:lnTo>
                <a:lnTo>
                  <a:pt x="317" y="91"/>
                </a:lnTo>
                <a:close/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grpSp>
        <p:nvGrpSpPr>
          <p:cNvPr id="63" name="Group 61"/>
          <p:cNvGrpSpPr>
            <a:grpSpLocks/>
          </p:cNvGrpSpPr>
          <p:nvPr/>
        </p:nvGrpSpPr>
        <p:grpSpPr bwMode="auto">
          <a:xfrm>
            <a:off x="1311275" y="2025650"/>
            <a:ext cx="1214438" cy="425450"/>
            <a:chOff x="1006" y="3675"/>
            <a:chExt cx="1472" cy="268"/>
          </a:xfrm>
        </p:grpSpPr>
        <p:sp>
          <p:nvSpPr>
            <p:cNvPr id="64" name="Line 62"/>
            <p:cNvSpPr>
              <a:spLocks noChangeShapeType="1"/>
            </p:cNvSpPr>
            <p:nvPr/>
          </p:nvSpPr>
          <p:spPr bwMode="auto">
            <a:xfrm>
              <a:off x="1006" y="3675"/>
              <a:ext cx="1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j-lt"/>
              </a:endParaRPr>
            </a:p>
          </p:txBody>
        </p:sp>
        <p:sp>
          <p:nvSpPr>
            <p:cNvPr id="65" name="Text Box 63"/>
            <p:cNvSpPr txBox="1">
              <a:spLocks noChangeArrowheads="1"/>
            </p:cNvSpPr>
            <p:nvPr/>
          </p:nvSpPr>
          <p:spPr bwMode="auto">
            <a:xfrm>
              <a:off x="1637" y="3712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r-FR" dirty="0">
                  <a:latin typeface="+mj-lt"/>
                </a:rPr>
                <a:t>C</a:t>
              </a:r>
            </a:p>
          </p:txBody>
        </p:sp>
      </p:grpSp>
      <p:sp>
        <p:nvSpPr>
          <p:cNvPr id="66" name="Text Box 64"/>
          <p:cNvSpPr txBox="1">
            <a:spLocks noChangeArrowheads="1"/>
          </p:cNvSpPr>
          <p:nvPr/>
        </p:nvSpPr>
        <p:spPr bwMode="auto">
          <a:xfrm>
            <a:off x="2928938" y="3429000"/>
            <a:ext cx="40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FF3300"/>
                </a:solidFill>
                <a:latin typeface="+mj-lt"/>
              </a:rPr>
              <a:t>G</a:t>
            </a:r>
          </a:p>
        </p:txBody>
      </p:sp>
      <p:grpSp>
        <p:nvGrpSpPr>
          <p:cNvPr id="67" name="Group 65"/>
          <p:cNvGrpSpPr>
            <a:grpSpLocks/>
          </p:cNvGrpSpPr>
          <p:nvPr/>
        </p:nvGrpSpPr>
        <p:grpSpPr bwMode="auto">
          <a:xfrm>
            <a:off x="2514600" y="2868613"/>
            <a:ext cx="1204913" cy="366712"/>
            <a:chOff x="3337" y="3575"/>
            <a:chExt cx="759" cy="231"/>
          </a:xfrm>
        </p:grpSpPr>
        <p:sp>
          <p:nvSpPr>
            <p:cNvPr id="68" name="Text Box 66"/>
            <p:cNvSpPr txBox="1">
              <a:spLocks noChangeArrowheads="1"/>
            </p:cNvSpPr>
            <p:nvPr/>
          </p:nvSpPr>
          <p:spPr bwMode="auto">
            <a:xfrm>
              <a:off x="3483" y="3575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r-FR">
                  <a:latin typeface="+mj-lt"/>
                </a:rPr>
                <a:t>A</a:t>
              </a:r>
            </a:p>
          </p:txBody>
        </p:sp>
        <p:sp>
          <p:nvSpPr>
            <p:cNvPr id="69" name="Line 67"/>
            <p:cNvSpPr>
              <a:spLocks noChangeShapeType="1"/>
            </p:cNvSpPr>
            <p:nvPr/>
          </p:nvSpPr>
          <p:spPr bwMode="auto">
            <a:xfrm>
              <a:off x="3337" y="3785"/>
              <a:ext cx="7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j-lt"/>
              </a:endParaRPr>
            </a:p>
          </p:txBody>
        </p:sp>
      </p:grpSp>
      <p:sp>
        <p:nvSpPr>
          <p:cNvPr id="72" name="Text Box 70"/>
          <p:cNvSpPr txBox="1">
            <a:spLocks noChangeArrowheads="1"/>
          </p:cNvSpPr>
          <p:nvPr/>
        </p:nvSpPr>
        <p:spPr bwMode="auto">
          <a:xfrm>
            <a:off x="214313" y="284163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>
                <a:latin typeface="Calibri" pitchFamily="34" charset="0"/>
              </a:rPr>
              <a:t>A = 0,74 m  </a:t>
            </a:r>
          </a:p>
        </p:txBody>
      </p:sp>
      <p:sp>
        <p:nvSpPr>
          <p:cNvPr id="83" name="Oval 81"/>
          <p:cNvSpPr>
            <a:spLocks noChangeArrowheads="1"/>
          </p:cNvSpPr>
          <p:nvPr/>
        </p:nvSpPr>
        <p:spPr bwMode="auto">
          <a:xfrm>
            <a:off x="3038475" y="3363913"/>
            <a:ext cx="104775" cy="1365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sp>
        <p:nvSpPr>
          <p:cNvPr id="85" name="Text Box 83"/>
          <p:cNvSpPr txBox="1">
            <a:spLocks noChangeArrowheads="1"/>
          </p:cNvSpPr>
          <p:nvPr/>
        </p:nvSpPr>
        <p:spPr bwMode="auto">
          <a:xfrm>
            <a:off x="2195513" y="260350"/>
            <a:ext cx="54530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>
                <a:latin typeface="Calibri" pitchFamily="34" charset="0"/>
              </a:rPr>
              <a:t>Cas 1: appareil à masse  à vide équipé       G = 0,29 m /plan de référence</a:t>
            </a:r>
          </a:p>
        </p:txBody>
      </p:sp>
      <p:sp>
        <p:nvSpPr>
          <p:cNvPr id="89" name="Rectangle 87"/>
          <p:cNvSpPr>
            <a:spLocks noChangeArrowheads="1"/>
          </p:cNvSpPr>
          <p:nvPr/>
        </p:nvSpPr>
        <p:spPr bwMode="auto">
          <a:xfrm rot="598821">
            <a:off x="4164013" y="3028950"/>
            <a:ext cx="347662" cy="261938"/>
          </a:xfrm>
          <a:prstGeom prst="rect">
            <a:avLst/>
          </a:prstGeom>
          <a:solidFill>
            <a:srgbClr val="D6009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sp>
        <p:nvSpPr>
          <p:cNvPr id="91" name="Freeform 89"/>
          <p:cNvSpPr>
            <a:spLocks/>
          </p:cNvSpPr>
          <p:nvPr/>
        </p:nvSpPr>
        <p:spPr bwMode="auto">
          <a:xfrm>
            <a:off x="6575425" y="2427288"/>
            <a:ext cx="704850" cy="831850"/>
          </a:xfrm>
          <a:custGeom>
            <a:avLst/>
            <a:gdLst/>
            <a:ahLst/>
            <a:cxnLst>
              <a:cxn ang="0">
                <a:pos x="444" y="28"/>
              </a:cxn>
              <a:cxn ang="0">
                <a:pos x="316" y="524"/>
              </a:cxn>
              <a:cxn ang="0">
                <a:pos x="0" y="486"/>
              </a:cxn>
              <a:cxn ang="0">
                <a:pos x="250" y="0"/>
              </a:cxn>
              <a:cxn ang="0">
                <a:pos x="444" y="28"/>
              </a:cxn>
            </a:cxnLst>
            <a:rect l="0" t="0" r="r" b="b"/>
            <a:pathLst>
              <a:path w="444" h="524">
                <a:moveTo>
                  <a:pt x="444" y="28"/>
                </a:moveTo>
                <a:lnTo>
                  <a:pt x="316" y="524"/>
                </a:lnTo>
                <a:lnTo>
                  <a:pt x="0" y="486"/>
                </a:lnTo>
                <a:lnTo>
                  <a:pt x="250" y="0"/>
                </a:lnTo>
                <a:lnTo>
                  <a:pt x="444" y="28"/>
                </a:lnTo>
                <a:close/>
              </a:path>
            </a:pathLst>
          </a:custGeom>
          <a:noFill/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  <p:grpSp>
        <p:nvGrpSpPr>
          <p:cNvPr id="93" name="Group 61"/>
          <p:cNvGrpSpPr>
            <a:grpSpLocks/>
          </p:cNvGrpSpPr>
          <p:nvPr/>
        </p:nvGrpSpPr>
        <p:grpSpPr bwMode="auto">
          <a:xfrm>
            <a:off x="1382713" y="6097588"/>
            <a:ext cx="2336800" cy="425450"/>
            <a:chOff x="1006" y="3675"/>
            <a:chExt cx="1472" cy="268"/>
          </a:xfrm>
        </p:grpSpPr>
        <p:sp>
          <p:nvSpPr>
            <p:cNvPr id="94" name="Line 62"/>
            <p:cNvSpPr>
              <a:spLocks noChangeShapeType="1"/>
            </p:cNvSpPr>
            <p:nvPr/>
          </p:nvSpPr>
          <p:spPr bwMode="auto">
            <a:xfrm>
              <a:off x="1006" y="3675"/>
              <a:ext cx="1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j-lt"/>
              </a:endParaRPr>
            </a:p>
          </p:txBody>
        </p:sp>
        <p:sp>
          <p:nvSpPr>
            <p:cNvPr id="95" name="Text Box 63"/>
            <p:cNvSpPr txBox="1">
              <a:spLocks noChangeArrowheads="1"/>
            </p:cNvSpPr>
            <p:nvPr/>
          </p:nvSpPr>
          <p:spPr bwMode="auto">
            <a:xfrm>
              <a:off x="1637" y="3712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r-FR" dirty="0">
                  <a:latin typeface="+mj-lt"/>
                </a:rPr>
                <a:t>B</a:t>
              </a:r>
            </a:p>
          </p:txBody>
        </p:sp>
      </p:grpSp>
      <p:sp>
        <p:nvSpPr>
          <p:cNvPr id="96" name="ZoneTexte 95"/>
          <p:cNvSpPr txBox="1"/>
          <p:nvPr/>
        </p:nvSpPr>
        <p:spPr>
          <a:xfrm>
            <a:off x="739775" y="5097463"/>
            <a:ext cx="519113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b="1" dirty="0">
                <a:latin typeface="+mj-lt"/>
              </a:rPr>
              <a:t>M1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dirty="0">
                <a:latin typeface="+mj-lt"/>
              </a:rPr>
              <a:t>85 kg</a:t>
            </a:r>
          </a:p>
        </p:txBody>
      </p:sp>
      <p:sp>
        <p:nvSpPr>
          <p:cNvPr id="97" name="ZoneTexte 96"/>
          <p:cNvSpPr txBox="1"/>
          <p:nvPr/>
        </p:nvSpPr>
        <p:spPr>
          <a:xfrm>
            <a:off x="2740025" y="4525963"/>
            <a:ext cx="519113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b="1" dirty="0">
                <a:latin typeface="+mj-lt"/>
              </a:rPr>
              <a:t>M2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dirty="0">
                <a:latin typeface="+mj-lt"/>
              </a:rPr>
              <a:t>90 kg</a:t>
            </a:r>
          </a:p>
        </p:txBody>
      </p:sp>
      <p:sp>
        <p:nvSpPr>
          <p:cNvPr id="98" name="ZoneTexte 97"/>
          <p:cNvSpPr txBox="1"/>
          <p:nvPr/>
        </p:nvSpPr>
        <p:spPr>
          <a:xfrm>
            <a:off x="3025775" y="5311775"/>
            <a:ext cx="519113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b="1" dirty="0">
                <a:latin typeface="+mj-lt"/>
              </a:rPr>
              <a:t>M3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dirty="0">
                <a:latin typeface="+mj-lt"/>
              </a:rPr>
              <a:t>90 kg</a:t>
            </a:r>
          </a:p>
        </p:txBody>
      </p:sp>
      <p:cxnSp>
        <p:nvCxnSpPr>
          <p:cNvPr id="122" name="Connecteur droit avec flèche 121"/>
          <p:cNvCxnSpPr>
            <a:endCxn id="83" idx="2"/>
          </p:cNvCxnSpPr>
          <p:nvPr/>
        </p:nvCxnSpPr>
        <p:spPr>
          <a:xfrm>
            <a:off x="2500313" y="3429000"/>
            <a:ext cx="538162" cy="3175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ZoneTexte 126"/>
          <p:cNvSpPr txBox="1"/>
          <p:nvPr/>
        </p:nvSpPr>
        <p:spPr>
          <a:xfrm>
            <a:off x="1928813" y="1143000"/>
            <a:ext cx="1482725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latin typeface="+mj-lt"/>
              </a:rPr>
              <a:t>Plan de référence</a:t>
            </a:r>
          </a:p>
        </p:txBody>
      </p:sp>
      <p:cxnSp>
        <p:nvCxnSpPr>
          <p:cNvPr id="129" name="Connecteur droit 128"/>
          <p:cNvCxnSpPr/>
          <p:nvPr/>
        </p:nvCxnSpPr>
        <p:spPr>
          <a:xfrm rot="5400000">
            <a:off x="1214438" y="2714625"/>
            <a:ext cx="25717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ZoneTexte 137"/>
          <p:cNvSpPr txBox="1"/>
          <p:nvPr/>
        </p:nvSpPr>
        <p:spPr>
          <a:xfrm>
            <a:off x="214313" y="571500"/>
            <a:ext cx="863600" cy="30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fr-FR" sz="1400" b="1">
                <a:latin typeface="Calibri" pitchFamily="34" charset="0"/>
                <a:cs typeface="Arial" charset="0"/>
              </a:rPr>
              <a:t>B = 1,4 m</a:t>
            </a:r>
          </a:p>
        </p:txBody>
      </p:sp>
      <p:sp>
        <p:nvSpPr>
          <p:cNvPr id="139" name="ZoneTexte 138"/>
          <p:cNvSpPr txBox="1"/>
          <p:nvPr/>
        </p:nvSpPr>
        <p:spPr>
          <a:xfrm>
            <a:off x="214313" y="857250"/>
            <a:ext cx="1001712" cy="30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fr-FR" sz="1400" b="1">
                <a:latin typeface="Calibri" pitchFamily="34" charset="0"/>
                <a:cs typeface="Arial" charset="0"/>
              </a:rPr>
              <a:t>C = -0,66 m</a:t>
            </a:r>
          </a:p>
        </p:txBody>
      </p:sp>
      <p:sp>
        <p:nvSpPr>
          <p:cNvPr id="86" name="ZoneTexte 85"/>
          <p:cNvSpPr txBox="1"/>
          <p:nvPr/>
        </p:nvSpPr>
        <p:spPr>
          <a:xfrm>
            <a:off x="4714875" y="6286500"/>
            <a:ext cx="5286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latin typeface="+mj-lt"/>
              </a:rPr>
              <a:t>MVE</a:t>
            </a:r>
          </a:p>
        </p:txBody>
      </p:sp>
      <p:sp>
        <p:nvSpPr>
          <p:cNvPr id="87" name="ZoneTexte 86"/>
          <p:cNvSpPr txBox="1"/>
          <p:nvPr/>
        </p:nvSpPr>
        <p:spPr>
          <a:xfrm>
            <a:off x="6715125" y="6286500"/>
            <a:ext cx="45878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latin typeface="+mj-lt"/>
              </a:rPr>
              <a:t>265</a:t>
            </a:r>
          </a:p>
        </p:txBody>
      </p:sp>
      <p:cxnSp>
        <p:nvCxnSpPr>
          <p:cNvPr id="90" name="Connecteur droit 89"/>
          <p:cNvCxnSpPr/>
          <p:nvPr/>
        </p:nvCxnSpPr>
        <p:spPr>
          <a:xfrm>
            <a:off x="4000500" y="6286500"/>
            <a:ext cx="17145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cteur droit 102"/>
          <p:cNvCxnSpPr/>
          <p:nvPr/>
        </p:nvCxnSpPr>
        <p:spPr>
          <a:xfrm>
            <a:off x="6215063" y="6286500"/>
            <a:ext cx="17145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/>
          <p:cNvSpPr txBox="1">
            <a:spLocks noChangeArrowheads="1"/>
          </p:cNvSpPr>
          <p:nvPr/>
        </p:nvSpPr>
        <p:spPr bwMode="auto">
          <a:xfrm>
            <a:off x="5857875" y="6143625"/>
            <a:ext cx="2746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=</a:t>
            </a:r>
          </a:p>
        </p:txBody>
      </p:sp>
      <p:sp>
        <p:nvSpPr>
          <p:cNvPr id="108" name="ZoneTexte 107"/>
          <p:cNvSpPr txBox="1">
            <a:spLocks noChangeArrowheads="1"/>
          </p:cNvSpPr>
          <p:nvPr/>
        </p:nvSpPr>
        <p:spPr bwMode="auto">
          <a:xfrm>
            <a:off x="4143375" y="6000750"/>
            <a:ext cx="15287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solidFill>
                  <a:srgbClr val="0070C0"/>
                </a:solidFill>
                <a:latin typeface="Calibri" pitchFamily="34" charset="0"/>
              </a:rPr>
              <a:t>CxM1</a:t>
            </a:r>
            <a:r>
              <a:rPr lang="fr-FR" sz="1400">
                <a:latin typeface="Calibri" pitchFamily="34" charset="0"/>
              </a:rPr>
              <a:t> +</a:t>
            </a:r>
            <a:r>
              <a:rPr lang="fr-FR" sz="1400">
                <a:solidFill>
                  <a:srgbClr val="00B050"/>
                </a:solidFill>
                <a:latin typeface="Calibri" pitchFamily="34" charset="0"/>
              </a:rPr>
              <a:t>A(M2+M3)</a:t>
            </a:r>
          </a:p>
        </p:txBody>
      </p:sp>
      <p:sp>
        <p:nvSpPr>
          <p:cNvPr id="110" name="ZoneTexte 109"/>
          <p:cNvSpPr txBox="1">
            <a:spLocks noChangeArrowheads="1"/>
          </p:cNvSpPr>
          <p:nvPr/>
        </p:nvSpPr>
        <p:spPr bwMode="auto">
          <a:xfrm>
            <a:off x="6143625" y="6000750"/>
            <a:ext cx="1838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solidFill>
                  <a:srgbClr val="0070C0"/>
                </a:solidFill>
                <a:latin typeface="Calibri" pitchFamily="34" charset="0"/>
              </a:rPr>
              <a:t>(-0,66x85)+ </a:t>
            </a:r>
            <a:r>
              <a:rPr lang="fr-FR" sz="1400">
                <a:solidFill>
                  <a:srgbClr val="00B050"/>
                </a:solidFill>
                <a:latin typeface="Calibri" pitchFamily="34" charset="0"/>
              </a:rPr>
              <a:t>(0,74x180)</a:t>
            </a:r>
          </a:p>
        </p:txBody>
      </p:sp>
      <p:sp>
        <p:nvSpPr>
          <p:cNvPr id="111" name="ZoneTexte 110"/>
          <p:cNvSpPr txBox="1">
            <a:spLocks noChangeArrowheads="1"/>
          </p:cNvSpPr>
          <p:nvPr/>
        </p:nvSpPr>
        <p:spPr bwMode="auto">
          <a:xfrm>
            <a:off x="7929563" y="6143625"/>
            <a:ext cx="8207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= </a:t>
            </a:r>
            <a:r>
              <a:rPr lang="fr-FR" sz="1400" b="1">
                <a:solidFill>
                  <a:srgbClr val="FF0000"/>
                </a:solidFill>
                <a:latin typeface="Calibri" pitchFamily="34" charset="0"/>
              </a:rPr>
              <a:t>0,29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5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2" grpId="0"/>
      <p:bldP spid="83" grpId="0" animBg="1"/>
      <p:bldP spid="85" grpId="0"/>
      <p:bldP spid="96" grpId="0"/>
      <p:bldP spid="97" grpId="0"/>
      <p:bldP spid="98" grpId="0"/>
      <p:bldP spid="127" grpId="0"/>
      <p:bldP spid="138" grpId="0"/>
      <p:bldP spid="139" grpId="0"/>
      <p:bldP spid="86" grpId="0"/>
      <p:bldP spid="87" grpId="0"/>
      <p:bldP spid="106" grpId="0"/>
      <p:bldP spid="108" grpId="0"/>
      <p:bldP spid="110" grpId="0"/>
      <p:bldP spid="1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Group 2"/>
          <p:cNvGrpSpPr>
            <a:grpSpLocks/>
          </p:cNvGrpSpPr>
          <p:nvPr/>
        </p:nvGrpSpPr>
        <p:grpSpPr bwMode="auto">
          <a:xfrm>
            <a:off x="1065213" y="4924425"/>
            <a:ext cx="2978150" cy="460375"/>
            <a:chOff x="385" y="3041"/>
            <a:chExt cx="1876" cy="290"/>
          </a:xfrm>
        </p:grpSpPr>
        <p:sp>
          <p:nvSpPr>
            <p:cNvPr id="16458" name="Rectangle 3"/>
            <p:cNvSpPr>
              <a:spLocks noChangeArrowheads="1"/>
            </p:cNvSpPr>
            <p:nvPr/>
          </p:nvSpPr>
          <p:spPr bwMode="auto">
            <a:xfrm>
              <a:off x="1797" y="3041"/>
              <a:ext cx="265" cy="56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6459" name="Rectangle 4"/>
            <p:cNvSpPr>
              <a:spLocks noChangeArrowheads="1"/>
            </p:cNvSpPr>
            <p:nvPr/>
          </p:nvSpPr>
          <p:spPr bwMode="auto">
            <a:xfrm>
              <a:off x="385" y="3045"/>
              <a:ext cx="384" cy="73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6460" name="Rectangle 5"/>
            <p:cNvSpPr>
              <a:spLocks noChangeArrowheads="1"/>
            </p:cNvSpPr>
            <p:nvPr/>
          </p:nvSpPr>
          <p:spPr bwMode="auto">
            <a:xfrm>
              <a:off x="1877" y="3206"/>
              <a:ext cx="384" cy="73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6461" name="Text Box 6"/>
            <p:cNvSpPr txBox="1">
              <a:spLocks noChangeArrowheads="1"/>
            </p:cNvSpPr>
            <p:nvPr/>
          </p:nvSpPr>
          <p:spPr bwMode="auto">
            <a:xfrm>
              <a:off x="952" y="3100"/>
              <a:ext cx="6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>
                  <a:latin typeface="Calibri" pitchFamily="34" charset="0"/>
                </a:rPr>
                <a:t>balances</a:t>
              </a:r>
            </a:p>
          </p:txBody>
        </p:sp>
        <p:sp>
          <p:nvSpPr>
            <p:cNvPr id="16462" name="Line 7"/>
            <p:cNvSpPr>
              <a:spLocks noChangeShapeType="1"/>
            </p:cNvSpPr>
            <p:nvPr/>
          </p:nvSpPr>
          <p:spPr bwMode="auto">
            <a:xfrm flipV="1">
              <a:off x="1568" y="3084"/>
              <a:ext cx="208" cy="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63" name="Line 8"/>
            <p:cNvSpPr>
              <a:spLocks noChangeShapeType="1"/>
            </p:cNvSpPr>
            <p:nvPr/>
          </p:nvSpPr>
          <p:spPr bwMode="auto">
            <a:xfrm flipV="1">
              <a:off x="1600" y="3244"/>
              <a:ext cx="264" cy="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64" name="Line 9"/>
            <p:cNvSpPr>
              <a:spLocks noChangeShapeType="1"/>
            </p:cNvSpPr>
            <p:nvPr/>
          </p:nvSpPr>
          <p:spPr bwMode="auto">
            <a:xfrm flipH="1" flipV="1">
              <a:off x="772" y="3088"/>
              <a:ext cx="244" cy="1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6386" name="Oval 10"/>
          <p:cNvSpPr>
            <a:spLocks noChangeArrowheads="1"/>
          </p:cNvSpPr>
          <p:nvPr/>
        </p:nvSpPr>
        <p:spPr bwMode="auto">
          <a:xfrm>
            <a:off x="3311525" y="4527550"/>
            <a:ext cx="349250" cy="3889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6387" name="Oval 11"/>
          <p:cNvSpPr>
            <a:spLocks noChangeArrowheads="1"/>
          </p:cNvSpPr>
          <p:nvPr/>
        </p:nvSpPr>
        <p:spPr bwMode="auto">
          <a:xfrm>
            <a:off x="3402013" y="4627563"/>
            <a:ext cx="149225" cy="166687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6388" name="Freeform 12"/>
          <p:cNvSpPr>
            <a:spLocks/>
          </p:cNvSpPr>
          <p:nvPr/>
        </p:nvSpPr>
        <p:spPr bwMode="auto">
          <a:xfrm>
            <a:off x="3367088" y="4198938"/>
            <a:ext cx="249237" cy="552450"/>
          </a:xfrm>
          <a:custGeom>
            <a:avLst/>
            <a:gdLst>
              <a:gd name="T0" fmla="*/ 0 w 136"/>
              <a:gd name="T1" fmla="*/ 0 h 318"/>
              <a:gd name="T2" fmla="*/ 249237 w 136"/>
              <a:gd name="T3" fmla="*/ 0 h 318"/>
              <a:gd name="T4" fmla="*/ 164936 w 136"/>
              <a:gd name="T5" fmla="*/ 472536 h 318"/>
              <a:gd name="T6" fmla="*/ 82468 w 136"/>
              <a:gd name="T7" fmla="*/ 552450 h 318"/>
              <a:gd name="T8" fmla="*/ 0 w 136"/>
              <a:gd name="T9" fmla="*/ 0 h 3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6"/>
              <a:gd name="T16" fmla="*/ 0 h 318"/>
              <a:gd name="T17" fmla="*/ 136 w 136"/>
              <a:gd name="T18" fmla="*/ 318 h 3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6" h="318">
                <a:moveTo>
                  <a:pt x="0" y="0"/>
                </a:moveTo>
                <a:lnTo>
                  <a:pt x="136" y="0"/>
                </a:lnTo>
                <a:lnTo>
                  <a:pt x="90" y="272"/>
                </a:lnTo>
                <a:lnTo>
                  <a:pt x="45" y="318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389" name="Rectangle 13"/>
          <p:cNvSpPr>
            <a:spLocks noChangeArrowheads="1"/>
          </p:cNvSpPr>
          <p:nvPr/>
        </p:nvSpPr>
        <p:spPr bwMode="auto">
          <a:xfrm rot="592504">
            <a:off x="4029075" y="3282950"/>
            <a:ext cx="417513" cy="71437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6390" name="Freeform 14"/>
          <p:cNvSpPr>
            <a:spLocks/>
          </p:cNvSpPr>
          <p:nvPr/>
        </p:nvSpPr>
        <p:spPr bwMode="auto">
          <a:xfrm>
            <a:off x="3927475" y="2968625"/>
            <a:ext cx="3181350" cy="573088"/>
          </a:xfrm>
          <a:custGeom>
            <a:avLst/>
            <a:gdLst>
              <a:gd name="T0" fmla="*/ 198743 w 2177"/>
              <a:gd name="T1" fmla="*/ 0 h 499"/>
              <a:gd name="T2" fmla="*/ 3049829 w 2177"/>
              <a:gd name="T3" fmla="*/ 312385 h 499"/>
              <a:gd name="T4" fmla="*/ 3181350 w 2177"/>
              <a:gd name="T5" fmla="*/ 416896 h 499"/>
              <a:gd name="T6" fmla="*/ 3115589 w 2177"/>
              <a:gd name="T7" fmla="*/ 573088 h 499"/>
              <a:gd name="T8" fmla="*/ 0 w 2177"/>
              <a:gd name="T9" fmla="*/ 573088 h 499"/>
              <a:gd name="T10" fmla="*/ 198743 w 2177"/>
              <a:gd name="T11" fmla="*/ 0 h 49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77"/>
              <a:gd name="T19" fmla="*/ 0 h 499"/>
              <a:gd name="T20" fmla="*/ 2177 w 2177"/>
              <a:gd name="T21" fmla="*/ 499 h 49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77" h="499">
                <a:moveTo>
                  <a:pt x="136" y="0"/>
                </a:moveTo>
                <a:lnTo>
                  <a:pt x="2087" y="272"/>
                </a:lnTo>
                <a:lnTo>
                  <a:pt x="2177" y="363"/>
                </a:lnTo>
                <a:lnTo>
                  <a:pt x="2132" y="499"/>
                </a:lnTo>
                <a:lnTo>
                  <a:pt x="0" y="499"/>
                </a:lnTo>
                <a:lnTo>
                  <a:pt x="136" y="0"/>
                </a:lnTo>
                <a:close/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391" name="Freeform 15"/>
          <p:cNvSpPr>
            <a:spLocks/>
          </p:cNvSpPr>
          <p:nvPr/>
        </p:nvSpPr>
        <p:spPr bwMode="auto">
          <a:xfrm>
            <a:off x="3870325" y="2489200"/>
            <a:ext cx="3913188" cy="1597025"/>
          </a:xfrm>
          <a:custGeom>
            <a:avLst/>
            <a:gdLst>
              <a:gd name="T0" fmla="*/ 128695 w 2767"/>
              <a:gd name="T1" fmla="*/ 1085808 h 1134"/>
              <a:gd name="T2" fmla="*/ 3207485 w 2767"/>
              <a:gd name="T3" fmla="*/ 1085808 h 1134"/>
              <a:gd name="T4" fmla="*/ 3463461 w 2767"/>
              <a:gd name="T5" fmla="*/ 0 h 1134"/>
              <a:gd name="T6" fmla="*/ 3848133 w 2767"/>
              <a:gd name="T7" fmla="*/ 64782 h 1134"/>
              <a:gd name="T8" fmla="*/ 3913188 w 2767"/>
              <a:gd name="T9" fmla="*/ 191530 h 1134"/>
              <a:gd name="T10" fmla="*/ 3848133 w 2767"/>
              <a:gd name="T11" fmla="*/ 1213964 h 1134"/>
              <a:gd name="T12" fmla="*/ 3271126 w 2767"/>
              <a:gd name="T13" fmla="*/ 1405494 h 1134"/>
              <a:gd name="T14" fmla="*/ 0 w 2767"/>
              <a:gd name="T15" fmla="*/ 1597025 h 1134"/>
              <a:gd name="T16" fmla="*/ 128695 w 2767"/>
              <a:gd name="T17" fmla="*/ 1085808 h 113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767"/>
              <a:gd name="T28" fmla="*/ 0 h 1134"/>
              <a:gd name="T29" fmla="*/ 2767 w 2767"/>
              <a:gd name="T30" fmla="*/ 1134 h 113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767" h="1134">
                <a:moveTo>
                  <a:pt x="91" y="771"/>
                </a:moveTo>
                <a:lnTo>
                  <a:pt x="2268" y="771"/>
                </a:lnTo>
                <a:lnTo>
                  <a:pt x="2449" y="0"/>
                </a:lnTo>
                <a:lnTo>
                  <a:pt x="2721" y="46"/>
                </a:lnTo>
                <a:lnTo>
                  <a:pt x="2767" y="136"/>
                </a:lnTo>
                <a:lnTo>
                  <a:pt x="2721" y="862"/>
                </a:lnTo>
                <a:lnTo>
                  <a:pt x="2313" y="998"/>
                </a:lnTo>
                <a:lnTo>
                  <a:pt x="0" y="1134"/>
                </a:lnTo>
                <a:lnTo>
                  <a:pt x="91" y="771"/>
                </a:lnTo>
                <a:close/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392" name="Line 16"/>
          <p:cNvSpPr>
            <a:spLocks noChangeShapeType="1"/>
          </p:cNvSpPr>
          <p:nvPr/>
        </p:nvSpPr>
        <p:spPr bwMode="auto">
          <a:xfrm flipH="1">
            <a:off x="1436688" y="4038600"/>
            <a:ext cx="234950" cy="56673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393" name="Freeform 17"/>
          <p:cNvSpPr>
            <a:spLocks/>
          </p:cNvSpPr>
          <p:nvPr/>
        </p:nvSpPr>
        <p:spPr bwMode="auto">
          <a:xfrm>
            <a:off x="2505075" y="2476500"/>
            <a:ext cx="1927225" cy="360363"/>
          </a:xfrm>
          <a:custGeom>
            <a:avLst/>
            <a:gdLst>
              <a:gd name="T0" fmla="*/ 0 w 1406"/>
              <a:gd name="T1" fmla="*/ 144463 h 227"/>
              <a:gd name="T2" fmla="*/ 63053 w 1406"/>
              <a:gd name="T3" fmla="*/ 360363 h 227"/>
              <a:gd name="T4" fmla="*/ 1927225 w 1406"/>
              <a:gd name="T5" fmla="*/ 360363 h 227"/>
              <a:gd name="T6" fmla="*/ 1679126 w 1406"/>
              <a:gd name="T7" fmla="*/ 217488 h 227"/>
              <a:gd name="T8" fmla="*/ 1181556 w 1406"/>
              <a:gd name="T9" fmla="*/ 73025 h 227"/>
              <a:gd name="T10" fmla="*/ 870404 w 1406"/>
              <a:gd name="T11" fmla="*/ 0 h 227"/>
              <a:gd name="T12" fmla="*/ 249470 w 1406"/>
              <a:gd name="T13" fmla="*/ 0 h 227"/>
              <a:gd name="T14" fmla="*/ 0 w 1406"/>
              <a:gd name="T15" fmla="*/ 144463 h 22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406"/>
              <a:gd name="T25" fmla="*/ 0 h 227"/>
              <a:gd name="T26" fmla="*/ 1406 w 1406"/>
              <a:gd name="T27" fmla="*/ 227 h 22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406" h="227">
                <a:moveTo>
                  <a:pt x="0" y="91"/>
                </a:moveTo>
                <a:lnTo>
                  <a:pt x="46" y="227"/>
                </a:lnTo>
                <a:lnTo>
                  <a:pt x="1406" y="227"/>
                </a:lnTo>
                <a:lnTo>
                  <a:pt x="1225" y="137"/>
                </a:lnTo>
                <a:lnTo>
                  <a:pt x="862" y="46"/>
                </a:lnTo>
                <a:lnTo>
                  <a:pt x="635" y="0"/>
                </a:lnTo>
                <a:lnTo>
                  <a:pt x="182" y="0"/>
                </a:lnTo>
                <a:lnTo>
                  <a:pt x="0" y="91"/>
                </a:lnTo>
                <a:close/>
              </a:path>
            </a:pathLst>
          </a:custGeom>
          <a:noFill/>
          <a:ln w="28575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394" name="Oval 18"/>
          <p:cNvSpPr>
            <a:spLocks noChangeArrowheads="1"/>
          </p:cNvSpPr>
          <p:nvPr/>
        </p:nvSpPr>
        <p:spPr bwMode="auto">
          <a:xfrm>
            <a:off x="1168400" y="4581525"/>
            <a:ext cx="347663" cy="3540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6395" name="Oval 19"/>
          <p:cNvSpPr>
            <a:spLocks noChangeArrowheads="1"/>
          </p:cNvSpPr>
          <p:nvPr/>
        </p:nvSpPr>
        <p:spPr bwMode="auto">
          <a:xfrm>
            <a:off x="1266825" y="4678363"/>
            <a:ext cx="144463" cy="144462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grpSp>
        <p:nvGrpSpPr>
          <p:cNvPr id="16396" name="Group 20"/>
          <p:cNvGrpSpPr>
            <a:grpSpLocks/>
          </p:cNvGrpSpPr>
          <p:nvPr/>
        </p:nvGrpSpPr>
        <p:grpSpPr bwMode="auto">
          <a:xfrm>
            <a:off x="3198813" y="3205163"/>
            <a:ext cx="793750" cy="801687"/>
            <a:chOff x="3729" y="2974"/>
            <a:chExt cx="656" cy="724"/>
          </a:xfrm>
        </p:grpSpPr>
        <p:sp>
          <p:nvSpPr>
            <p:cNvPr id="16456" name="Rectangle 21"/>
            <p:cNvSpPr>
              <a:spLocks noChangeArrowheads="1"/>
            </p:cNvSpPr>
            <p:nvPr/>
          </p:nvSpPr>
          <p:spPr bwMode="auto">
            <a:xfrm rot="628282">
              <a:off x="4270" y="2974"/>
              <a:ext cx="115" cy="7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6457" name="Oval 22"/>
            <p:cNvSpPr>
              <a:spLocks noChangeArrowheads="1"/>
            </p:cNvSpPr>
            <p:nvPr/>
          </p:nvSpPr>
          <p:spPr bwMode="auto">
            <a:xfrm rot="805862">
              <a:off x="3729" y="3548"/>
              <a:ext cx="522" cy="13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</p:grpSp>
      <p:grpSp>
        <p:nvGrpSpPr>
          <p:cNvPr id="16397" name="Group 37"/>
          <p:cNvGrpSpPr>
            <a:grpSpLocks/>
          </p:cNvGrpSpPr>
          <p:nvPr/>
        </p:nvGrpSpPr>
        <p:grpSpPr bwMode="auto">
          <a:xfrm>
            <a:off x="720725" y="2346325"/>
            <a:ext cx="1389063" cy="2092325"/>
            <a:chOff x="606" y="1417"/>
            <a:chExt cx="875" cy="1318"/>
          </a:xfrm>
        </p:grpSpPr>
        <p:sp>
          <p:nvSpPr>
            <p:cNvPr id="16442" name="Line 38"/>
            <p:cNvSpPr>
              <a:spLocks noChangeShapeType="1"/>
            </p:cNvSpPr>
            <p:nvPr/>
          </p:nvSpPr>
          <p:spPr bwMode="auto">
            <a:xfrm flipV="1">
              <a:off x="1320" y="2277"/>
              <a:ext cx="0" cy="5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16443" name="Group 39"/>
            <p:cNvGrpSpPr>
              <a:grpSpLocks/>
            </p:cNvGrpSpPr>
            <p:nvPr/>
          </p:nvGrpSpPr>
          <p:grpSpPr bwMode="auto">
            <a:xfrm>
              <a:off x="606" y="1417"/>
              <a:ext cx="875" cy="1318"/>
              <a:chOff x="606" y="1417"/>
              <a:chExt cx="875" cy="1318"/>
            </a:xfrm>
          </p:grpSpPr>
          <p:grpSp>
            <p:nvGrpSpPr>
              <p:cNvPr id="16444" name="Group 40"/>
              <p:cNvGrpSpPr>
                <a:grpSpLocks/>
              </p:cNvGrpSpPr>
              <p:nvPr/>
            </p:nvGrpSpPr>
            <p:grpSpPr bwMode="auto">
              <a:xfrm>
                <a:off x="606" y="1417"/>
                <a:ext cx="869" cy="1318"/>
                <a:chOff x="606" y="1417"/>
                <a:chExt cx="869" cy="1318"/>
              </a:xfrm>
            </p:grpSpPr>
            <p:sp>
              <p:nvSpPr>
                <p:cNvPr id="16448" name="Oval 41"/>
                <p:cNvSpPr>
                  <a:spLocks noChangeArrowheads="1"/>
                </p:cNvSpPr>
                <p:nvPr/>
              </p:nvSpPr>
              <p:spPr bwMode="auto">
                <a:xfrm>
                  <a:off x="887" y="2004"/>
                  <a:ext cx="588" cy="288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>
                    <a:latin typeface="Calibri" pitchFamily="34" charset="0"/>
                  </a:endParaRPr>
                </a:p>
              </p:txBody>
            </p:sp>
            <p:sp>
              <p:nvSpPr>
                <p:cNvPr id="16449" name="Oval 42"/>
                <p:cNvSpPr>
                  <a:spLocks noChangeArrowheads="1"/>
                </p:cNvSpPr>
                <p:nvPr/>
              </p:nvSpPr>
              <p:spPr bwMode="auto">
                <a:xfrm>
                  <a:off x="704" y="1417"/>
                  <a:ext cx="45" cy="59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>
                    <a:latin typeface="Calibri" pitchFamily="34" charset="0"/>
                  </a:endParaRPr>
                </a:p>
              </p:txBody>
            </p:sp>
            <p:sp>
              <p:nvSpPr>
                <p:cNvPr id="16450" name="Oval 43"/>
                <p:cNvSpPr>
                  <a:spLocks noChangeArrowheads="1"/>
                </p:cNvSpPr>
                <p:nvPr/>
              </p:nvSpPr>
              <p:spPr bwMode="auto">
                <a:xfrm>
                  <a:off x="704" y="2145"/>
                  <a:ext cx="45" cy="59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>
                    <a:latin typeface="Calibri" pitchFamily="34" charset="0"/>
                  </a:endParaRPr>
                </a:p>
              </p:txBody>
            </p:sp>
            <p:sp>
              <p:nvSpPr>
                <p:cNvPr id="16451" name="Oval 44"/>
                <p:cNvSpPr>
                  <a:spLocks noChangeArrowheads="1"/>
                </p:cNvSpPr>
                <p:nvPr/>
              </p:nvSpPr>
              <p:spPr bwMode="auto">
                <a:xfrm>
                  <a:off x="987" y="2097"/>
                  <a:ext cx="184" cy="201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>
                    <a:latin typeface="Calibri" pitchFamily="34" charset="0"/>
                  </a:endParaRPr>
                </a:p>
              </p:txBody>
            </p:sp>
            <p:sp>
              <p:nvSpPr>
                <p:cNvPr id="16452" name="Oval 45"/>
                <p:cNvSpPr>
                  <a:spLocks noChangeArrowheads="1"/>
                </p:cNvSpPr>
                <p:nvPr/>
              </p:nvSpPr>
              <p:spPr bwMode="auto">
                <a:xfrm>
                  <a:off x="1182" y="2100"/>
                  <a:ext cx="184" cy="201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>
                    <a:latin typeface="Calibri" pitchFamily="34" charset="0"/>
                  </a:endParaRPr>
                </a:p>
              </p:txBody>
            </p:sp>
            <p:sp>
              <p:nvSpPr>
                <p:cNvPr id="16453" name="AutoShape 46"/>
                <p:cNvSpPr>
                  <a:spLocks noChangeArrowheads="1"/>
                </p:cNvSpPr>
                <p:nvPr/>
              </p:nvSpPr>
              <p:spPr bwMode="auto">
                <a:xfrm rot="5400000">
                  <a:off x="740" y="2024"/>
                  <a:ext cx="166" cy="140"/>
                </a:xfrm>
                <a:custGeom>
                  <a:avLst/>
                  <a:gdLst>
                    <a:gd name="T0" fmla="*/ 1 w 21600"/>
                    <a:gd name="T1" fmla="*/ 0 h 21600"/>
                    <a:gd name="T2" fmla="*/ 1 w 21600"/>
                    <a:gd name="T3" fmla="*/ 1 h 21600"/>
                    <a:gd name="T4" fmla="*/ 0 w 21600"/>
                    <a:gd name="T5" fmla="*/ 0 h 21600"/>
                    <a:gd name="T6" fmla="*/ 1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54 w 21600"/>
                    <a:gd name="T13" fmla="*/ 4474 h 21600"/>
                    <a:gd name="T14" fmla="*/ 17046 w 21600"/>
                    <a:gd name="T15" fmla="*/ 17126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6454" name="AutoShape 47"/>
                <p:cNvSpPr>
                  <a:spLocks noChangeArrowheads="1"/>
                </p:cNvSpPr>
                <p:nvPr/>
              </p:nvSpPr>
              <p:spPr bwMode="auto">
                <a:xfrm rot="-5543156">
                  <a:off x="556" y="2039"/>
                  <a:ext cx="195" cy="95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>
                    <a:latin typeface="Calibri" pitchFamily="34" charset="0"/>
                  </a:endParaRPr>
                </a:p>
              </p:txBody>
            </p:sp>
            <p:sp>
              <p:nvSpPr>
                <p:cNvPr id="16455" name="Rectangle 48"/>
                <p:cNvSpPr>
                  <a:spLocks noChangeArrowheads="1"/>
                </p:cNvSpPr>
                <p:nvPr/>
              </p:nvSpPr>
              <p:spPr bwMode="auto">
                <a:xfrm>
                  <a:off x="699" y="2053"/>
                  <a:ext cx="56" cy="56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>
                    <a:latin typeface="Calibri" pitchFamily="34" charset="0"/>
                  </a:endParaRPr>
                </a:p>
              </p:txBody>
            </p:sp>
          </p:grpSp>
          <p:sp>
            <p:nvSpPr>
              <p:cNvPr id="16445" name="Oval 49"/>
              <p:cNvSpPr>
                <a:spLocks noChangeArrowheads="1"/>
              </p:cNvSpPr>
              <p:nvPr/>
            </p:nvSpPr>
            <p:spPr bwMode="auto">
              <a:xfrm>
                <a:off x="1152" y="2340"/>
                <a:ext cx="266" cy="56"/>
              </a:xfrm>
              <a:prstGeom prst="ellipse">
                <a:avLst/>
              </a:prstGeom>
              <a:solidFill>
                <a:schemeClr val="bg2"/>
              </a:solidFill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>
                  <a:latin typeface="Calibri" pitchFamily="34" charset="0"/>
                </a:endParaRPr>
              </a:p>
            </p:txBody>
          </p:sp>
          <p:sp>
            <p:nvSpPr>
              <p:cNvPr id="16446" name="Line 50"/>
              <p:cNvSpPr>
                <a:spLocks noChangeShapeType="1"/>
              </p:cNvSpPr>
              <p:nvPr/>
            </p:nvSpPr>
            <p:spPr bwMode="auto">
              <a:xfrm>
                <a:off x="1326" y="2395"/>
                <a:ext cx="155" cy="23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447" name="Freeform 51"/>
              <p:cNvSpPr>
                <a:spLocks/>
              </p:cNvSpPr>
              <p:nvPr/>
            </p:nvSpPr>
            <p:spPr bwMode="auto">
              <a:xfrm>
                <a:off x="978" y="2249"/>
                <a:ext cx="211" cy="131"/>
              </a:xfrm>
              <a:custGeom>
                <a:avLst/>
                <a:gdLst>
                  <a:gd name="T0" fmla="*/ 0 w 211"/>
                  <a:gd name="T1" fmla="*/ 0 h 131"/>
                  <a:gd name="T2" fmla="*/ 128 w 211"/>
                  <a:gd name="T3" fmla="*/ 110 h 131"/>
                  <a:gd name="T4" fmla="*/ 211 w 211"/>
                  <a:gd name="T5" fmla="*/ 128 h 131"/>
                  <a:gd name="T6" fmla="*/ 0 60000 65536"/>
                  <a:gd name="T7" fmla="*/ 0 60000 65536"/>
                  <a:gd name="T8" fmla="*/ 0 60000 65536"/>
                  <a:gd name="T9" fmla="*/ 0 w 211"/>
                  <a:gd name="T10" fmla="*/ 0 h 131"/>
                  <a:gd name="T11" fmla="*/ 211 w 211"/>
                  <a:gd name="T12" fmla="*/ 131 h 13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" h="131">
                    <a:moveTo>
                      <a:pt x="0" y="0"/>
                    </a:moveTo>
                    <a:cubicBezTo>
                      <a:pt x="46" y="44"/>
                      <a:pt x="93" y="89"/>
                      <a:pt x="128" y="110"/>
                    </a:cubicBezTo>
                    <a:cubicBezTo>
                      <a:pt x="163" y="131"/>
                      <a:pt x="200" y="127"/>
                      <a:pt x="211" y="128"/>
                    </a:cubicBez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</p:grpSp>
      <p:sp>
        <p:nvSpPr>
          <p:cNvPr id="16398" name="Line 52"/>
          <p:cNvSpPr>
            <a:spLocks noChangeShapeType="1"/>
          </p:cNvSpPr>
          <p:nvPr/>
        </p:nvSpPr>
        <p:spPr bwMode="auto">
          <a:xfrm flipH="1">
            <a:off x="2216150" y="3265488"/>
            <a:ext cx="127000" cy="938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399" name="Freeform 53"/>
          <p:cNvSpPr>
            <a:spLocks/>
          </p:cNvSpPr>
          <p:nvPr/>
        </p:nvSpPr>
        <p:spPr bwMode="auto">
          <a:xfrm>
            <a:off x="3556000" y="4179888"/>
            <a:ext cx="360363" cy="647700"/>
          </a:xfrm>
          <a:custGeom>
            <a:avLst/>
            <a:gdLst>
              <a:gd name="T0" fmla="*/ 0 w 136"/>
              <a:gd name="T1" fmla="*/ 0 h 318"/>
              <a:gd name="T2" fmla="*/ 360363 w 136"/>
              <a:gd name="T3" fmla="*/ 0 h 318"/>
              <a:gd name="T4" fmla="*/ 238475 w 136"/>
              <a:gd name="T5" fmla="*/ 554008 h 318"/>
              <a:gd name="T6" fmla="*/ 119238 w 136"/>
              <a:gd name="T7" fmla="*/ 647700 h 318"/>
              <a:gd name="T8" fmla="*/ 0 w 136"/>
              <a:gd name="T9" fmla="*/ 0 h 3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6"/>
              <a:gd name="T16" fmla="*/ 0 h 318"/>
              <a:gd name="T17" fmla="*/ 136 w 136"/>
              <a:gd name="T18" fmla="*/ 318 h 3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6" h="318">
                <a:moveTo>
                  <a:pt x="0" y="0"/>
                </a:moveTo>
                <a:lnTo>
                  <a:pt x="136" y="0"/>
                </a:lnTo>
                <a:lnTo>
                  <a:pt x="90" y="272"/>
                </a:lnTo>
                <a:lnTo>
                  <a:pt x="45" y="318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16400" name="Group 54"/>
          <p:cNvGrpSpPr>
            <a:grpSpLocks/>
          </p:cNvGrpSpPr>
          <p:nvPr/>
        </p:nvGrpSpPr>
        <p:grpSpPr bwMode="auto">
          <a:xfrm>
            <a:off x="3482975" y="4684713"/>
            <a:ext cx="504825" cy="503237"/>
            <a:chOff x="1908" y="2890"/>
            <a:chExt cx="318" cy="317"/>
          </a:xfrm>
        </p:grpSpPr>
        <p:sp>
          <p:nvSpPr>
            <p:cNvPr id="16440" name="Oval 55"/>
            <p:cNvSpPr>
              <a:spLocks noChangeArrowheads="1"/>
            </p:cNvSpPr>
            <p:nvPr/>
          </p:nvSpPr>
          <p:spPr bwMode="auto">
            <a:xfrm>
              <a:off x="1908" y="2890"/>
              <a:ext cx="318" cy="31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6441" name="Oval 56"/>
            <p:cNvSpPr>
              <a:spLocks noChangeArrowheads="1"/>
            </p:cNvSpPr>
            <p:nvPr/>
          </p:nvSpPr>
          <p:spPr bwMode="auto">
            <a:xfrm>
              <a:off x="1999" y="2980"/>
              <a:ext cx="136" cy="13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</p:grpSp>
      <p:sp>
        <p:nvSpPr>
          <p:cNvPr id="16401" name="Line 57"/>
          <p:cNvSpPr>
            <a:spLocks noChangeShapeType="1"/>
          </p:cNvSpPr>
          <p:nvPr/>
        </p:nvSpPr>
        <p:spPr bwMode="auto">
          <a:xfrm>
            <a:off x="1295400" y="1739900"/>
            <a:ext cx="46038" cy="4500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02" name="Line 58"/>
          <p:cNvSpPr>
            <a:spLocks noChangeShapeType="1"/>
          </p:cNvSpPr>
          <p:nvPr/>
        </p:nvSpPr>
        <p:spPr bwMode="auto">
          <a:xfrm>
            <a:off x="3708400" y="3128963"/>
            <a:ext cx="14288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03" name="Freeform 60"/>
          <p:cNvSpPr>
            <a:spLocks/>
          </p:cNvSpPr>
          <p:nvPr/>
        </p:nvSpPr>
        <p:spPr bwMode="auto">
          <a:xfrm>
            <a:off x="847725" y="3152775"/>
            <a:ext cx="2978150" cy="1093788"/>
          </a:xfrm>
          <a:custGeom>
            <a:avLst/>
            <a:gdLst>
              <a:gd name="T0" fmla="*/ 452576 w 2086"/>
              <a:gd name="T1" fmla="*/ 121830 h 817"/>
              <a:gd name="T2" fmla="*/ 1229236 w 2086"/>
              <a:gd name="T3" fmla="*/ 61584 h 817"/>
              <a:gd name="T4" fmla="*/ 1359155 w 2086"/>
              <a:gd name="T5" fmla="*/ 0 h 817"/>
              <a:gd name="T6" fmla="*/ 1683240 w 2086"/>
              <a:gd name="T7" fmla="*/ 243659 h 817"/>
              <a:gd name="T8" fmla="*/ 2135816 w 2086"/>
              <a:gd name="T9" fmla="*/ 303904 h 817"/>
              <a:gd name="T10" fmla="*/ 2071570 w 2086"/>
              <a:gd name="T11" fmla="*/ 607809 h 817"/>
              <a:gd name="T12" fmla="*/ 2135816 w 2086"/>
              <a:gd name="T13" fmla="*/ 789884 h 817"/>
              <a:gd name="T14" fmla="*/ 2913904 w 2086"/>
              <a:gd name="T15" fmla="*/ 911713 h 817"/>
              <a:gd name="T16" fmla="*/ 2978150 w 2086"/>
              <a:gd name="T17" fmla="*/ 1032204 h 817"/>
              <a:gd name="T18" fmla="*/ 2071570 w 2086"/>
              <a:gd name="T19" fmla="*/ 1093788 h 817"/>
              <a:gd name="T20" fmla="*/ 1229236 w 2086"/>
              <a:gd name="T21" fmla="*/ 1032204 h 817"/>
              <a:gd name="T22" fmla="*/ 516822 w 2086"/>
              <a:gd name="T23" fmla="*/ 729638 h 817"/>
              <a:gd name="T24" fmla="*/ 322657 w 2086"/>
              <a:gd name="T25" fmla="*/ 425734 h 817"/>
              <a:gd name="T26" fmla="*/ 128492 w 2086"/>
              <a:gd name="T27" fmla="*/ 364150 h 817"/>
              <a:gd name="T28" fmla="*/ 0 w 2086"/>
              <a:gd name="T29" fmla="*/ 303904 h 817"/>
              <a:gd name="T30" fmla="*/ 0 w 2086"/>
              <a:gd name="T31" fmla="*/ 182075 h 817"/>
              <a:gd name="T32" fmla="*/ 452576 w 2086"/>
              <a:gd name="T33" fmla="*/ 121830 h 81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086"/>
              <a:gd name="T52" fmla="*/ 0 h 817"/>
              <a:gd name="T53" fmla="*/ 2086 w 2086"/>
              <a:gd name="T54" fmla="*/ 817 h 81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086" h="817">
                <a:moveTo>
                  <a:pt x="317" y="91"/>
                </a:moveTo>
                <a:lnTo>
                  <a:pt x="861" y="46"/>
                </a:lnTo>
                <a:lnTo>
                  <a:pt x="952" y="0"/>
                </a:lnTo>
                <a:lnTo>
                  <a:pt x="1179" y="182"/>
                </a:lnTo>
                <a:lnTo>
                  <a:pt x="1496" y="227"/>
                </a:lnTo>
                <a:lnTo>
                  <a:pt x="1451" y="454"/>
                </a:lnTo>
                <a:lnTo>
                  <a:pt x="1496" y="590"/>
                </a:lnTo>
                <a:lnTo>
                  <a:pt x="2041" y="681"/>
                </a:lnTo>
                <a:lnTo>
                  <a:pt x="2086" y="771"/>
                </a:lnTo>
                <a:lnTo>
                  <a:pt x="1451" y="817"/>
                </a:lnTo>
                <a:lnTo>
                  <a:pt x="861" y="771"/>
                </a:lnTo>
                <a:lnTo>
                  <a:pt x="362" y="545"/>
                </a:lnTo>
                <a:lnTo>
                  <a:pt x="226" y="318"/>
                </a:lnTo>
                <a:lnTo>
                  <a:pt x="90" y="272"/>
                </a:lnTo>
                <a:lnTo>
                  <a:pt x="0" y="227"/>
                </a:lnTo>
                <a:lnTo>
                  <a:pt x="0" y="136"/>
                </a:lnTo>
                <a:lnTo>
                  <a:pt x="317" y="91"/>
                </a:lnTo>
                <a:close/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16404" name="Group 61"/>
          <p:cNvGrpSpPr>
            <a:grpSpLocks/>
          </p:cNvGrpSpPr>
          <p:nvPr/>
        </p:nvGrpSpPr>
        <p:grpSpPr bwMode="auto">
          <a:xfrm>
            <a:off x="1311275" y="2025650"/>
            <a:ext cx="1214438" cy="425450"/>
            <a:chOff x="1006" y="3675"/>
            <a:chExt cx="1472" cy="268"/>
          </a:xfrm>
        </p:grpSpPr>
        <p:sp>
          <p:nvSpPr>
            <p:cNvPr id="16438" name="Line 62"/>
            <p:cNvSpPr>
              <a:spLocks noChangeShapeType="1"/>
            </p:cNvSpPr>
            <p:nvPr/>
          </p:nvSpPr>
          <p:spPr bwMode="auto">
            <a:xfrm>
              <a:off x="1006" y="3675"/>
              <a:ext cx="1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39" name="Text Box 63"/>
            <p:cNvSpPr txBox="1">
              <a:spLocks noChangeArrowheads="1"/>
            </p:cNvSpPr>
            <p:nvPr/>
          </p:nvSpPr>
          <p:spPr bwMode="auto">
            <a:xfrm>
              <a:off x="1637" y="3712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>
                  <a:latin typeface="Calibri" pitchFamily="34" charset="0"/>
                </a:rPr>
                <a:t>C</a:t>
              </a:r>
            </a:p>
          </p:txBody>
        </p:sp>
      </p:grpSp>
      <p:sp>
        <p:nvSpPr>
          <p:cNvPr id="66" name="Text Box 64"/>
          <p:cNvSpPr txBox="1">
            <a:spLocks noChangeArrowheads="1"/>
          </p:cNvSpPr>
          <p:nvPr/>
        </p:nvSpPr>
        <p:spPr bwMode="auto">
          <a:xfrm>
            <a:off x="3143250" y="3500438"/>
            <a:ext cx="406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rgbClr val="FF3300"/>
                </a:solidFill>
                <a:latin typeface="Calibri" pitchFamily="34" charset="0"/>
              </a:rPr>
              <a:t>G</a:t>
            </a:r>
          </a:p>
        </p:txBody>
      </p:sp>
      <p:grpSp>
        <p:nvGrpSpPr>
          <p:cNvPr id="16406" name="Group 65"/>
          <p:cNvGrpSpPr>
            <a:grpSpLocks/>
          </p:cNvGrpSpPr>
          <p:nvPr/>
        </p:nvGrpSpPr>
        <p:grpSpPr bwMode="auto">
          <a:xfrm>
            <a:off x="2514600" y="2868613"/>
            <a:ext cx="1204913" cy="366712"/>
            <a:chOff x="3337" y="3575"/>
            <a:chExt cx="759" cy="231"/>
          </a:xfrm>
        </p:grpSpPr>
        <p:sp>
          <p:nvSpPr>
            <p:cNvPr id="16436" name="Text Box 66"/>
            <p:cNvSpPr txBox="1">
              <a:spLocks noChangeArrowheads="1"/>
            </p:cNvSpPr>
            <p:nvPr/>
          </p:nvSpPr>
          <p:spPr bwMode="auto">
            <a:xfrm>
              <a:off x="3483" y="3575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>
                  <a:latin typeface="Calibri" pitchFamily="34" charset="0"/>
                </a:rPr>
                <a:t>A</a:t>
              </a:r>
            </a:p>
          </p:txBody>
        </p:sp>
        <p:sp>
          <p:nvSpPr>
            <p:cNvPr id="16437" name="Line 67"/>
            <p:cNvSpPr>
              <a:spLocks noChangeShapeType="1"/>
            </p:cNvSpPr>
            <p:nvPr/>
          </p:nvSpPr>
          <p:spPr bwMode="auto">
            <a:xfrm>
              <a:off x="3337" y="3785"/>
              <a:ext cx="7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6407" name="Text Box 70"/>
          <p:cNvSpPr txBox="1">
            <a:spLocks noChangeArrowheads="1"/>
          </p:cNvSpPr>
          <p:nvPr/>
        </p:nvSpPr>
        <p:spPr bwMode="auto">
          <a:xfrm>
            <a:off x="214313" y="214313"/>
            <a:ext cx="1500187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>
                <a:latin typeface="Calibri" pitchFamily="34" charset="0"/>
              </a:rPr>
              <a:t>A = 0,74 m </a:t>
            </a:r>
          </a:p>
          <a:p>
            <a:pPr>
              <a:spcBef>
                <a:spcPct val="50000"/>
              </a:spcBef>
            </a:pPr>
            <a:r>
              <a:rPr lang="fr-FR" sz="1400" b="1">
                <a:latin typeface="Calibri" pitchFamily="34" charset="0"/>
              </a:rPr>
              <a:t>B = 1,40 m  </a:t>
            </a:r>
          </a:p>
          <a:p>
            <a:pPr>
              <a:spcBef>
                <a:spcPct val="50000"/>
              </a:spcBef>
            </a:pPr>
            <a:r>
              <a:rPr lang="fr-FR" sz="1400" b="1">
                <a:latin typeface="Calibri" pitchFamily="34" charset="0"/>
              </a:rPr>
              <a:t>C = - 0,66 m</a:t>
            </a:r>
          </a:p>
        </p:txBody>
      </p:sp>
      <p:sp>
        <p:nvSpPr>
          <p:cNvPr id="83" name="Oval 81"/>
          <p:cNvSpPr>
            <a:spLocks noChangeArrowheads="1"/>
          </p:cNvSpPr>
          <p:nvPr/>
        </p:nvSpPr>
        <p:spPr bwMode="auto">
          <a:xfrm>
            <a:off x="3286125" y="3357563"/>
            <a:ext cx="104775" cy="1365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85" name="Text Box 83"/>
          <p:cNvSpPr txBox="1">
            <a:spLocks noChangeArrowheads="1"/>
          </p:cNvSpPr>
          <p:nvPr/>
        </p:nvSpPr>
        <p:spPr bwMode="auto">
          <a:xfrm>
            <a:off x="1619250" y="188913"/>
            <a:ext cx="7524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>
                <a:latin typeface="Calibri" pitchFamily="34" charset="0"/>
              </a:rPr>
              <a:t>Cas 2 : appareil avec masse  en ordre d’exploitation     C = 0,42 m /plan de référence</a:t>
            </a:r>
          </a:p>
        </p:txBody>
      </p:sp>
      <p:sp>
        <p:nvSpPr>
          <p:cNvPr id="16410" name="Rectangle 87"/>
          <p:cNvSpPr>
            <a:spLocks noChangeArrowheads="1"/>
          </p:cNvSpPr>
          <p:nvPr/>
        </p:nvSpPr>
        <p:spPr bwMode="auto">
          <a:xfrm rot="598821">
            <a:off x="4164013" y="3028950"/>
            <a:ext cx="347662" cy="261938"/>
          </a:xfrm>
          <a:prstGeom prst="rect">
            <a:avLst/>
          </a:prstGeom>
          <a:solidFill>
            <a:srgbClr val="D600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6411" name="Freeform 89"/>
          <p:cNvSpPr>
            <a:spLocks/>
          </p:cNvSpPr>
          <p:nvPr/>
        </p:nvSpPr>
        <p:spPr bwMode="auto">
          <a:xfrm>
            <a:off x="6575425" y="2427288"/>
            <a:ext cx="704850" cy="831850"/>
          </a:xfrm>
          <a:custGeom>
            <a:avLst/>
            <a:gdLst>
              <a:gd name="T0" fmla="*/ 704850 w 444"/>
              <a:gd name="T1" fmla="*/ 44450 h 524"/>
              <a:gd name="T2" fmla="*/ 501650 w 444"/>
              <a:gd name="T3" fmla="*/ 831850 h 524"/>
              <a:gd name="T4" fmla="*/ 0 w 444"/>
              <a:gd name="T5" fmla="*/ 771525 h 524"/>
              <a:gd name="T6" fmla="*/ 396875 w 444"/>
              <a:gd name="T7" fmla="*/ 0 h 524"/>
              <a:gd name="T8" fmla="*/ 704850 w 444"/>
              <a:gd name="T9" fmla="*/ 44450 h 5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4"/>
              <a:gd name="T16" fmla="*/ 0 h 524"/>
              <a:gd name="T17" fmla="*/ 444 w 444"/>
              <a:gd name="T18" fmla="*/ 524 h 5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4" h="524">
                <a:moveTo>
                  <a:pt x="444" y="28"/>
                </a:moveTo>
                <a:lnTo>
                  <a:pt x="316" y="524"/>
                </a:lnTo>
                <a:lnTo>
                  <a:pt x="0" y="486"/>
                </a:lnTo>
                <a:lnTo>
                  <a:pt x="250" y="0"/>
                </a:lnTo>
                <a:lnTo>
                  <a:pt x="444" y="28"/>
                </a:lnTo>
                <a:close/>
              </a:path>
            </a:pathLst>
          </a:custGeom>
          <a:noFill/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16412" name="Group 61"/>
          <p:cNvGrpSpPr>
            <a:grpSpLocks/>
          </p:cNvGrpSpPr>
          <p:nvPr/>
        </p:nvGrpSpPr>
        <p:grpSpPr bwMode="auto">
          <a:xfrm>
            <a:off x="1382713" y="6097588"/>
            <a:ext cx="2336800" cy="425450"/>
            <a:chOff x="1006" y="3675"/>
            <a:chExt cx="1472" cy="268"/>
          </a:xfrm>
        </p:grpSpPr>
        <p:sp>
          <p:nvSpPr>
            <p:cNvPr id="16434" name="Line 62"/>
            <p:cNvSpPr>
              <a:spLocks noChangeShapeType="1"/>
            </p:cNvSpPr>
            <p:nvPr/>
          </p:nvSpPr>
          <p:spPr bwMode="auto">
            <a:xfrm>
              <a:off x="1006" y="3675"/>
              <a:ext cx="1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35" name="Text Box 63"/>
            <p:cNvSpPr txBox="1">
              <a:spLocks noChangeArrowheads="1"/>
            </p:cNvSpPr>
            <p:nvPr/>
          </p:nvSpPr>
          <p:spPr bwMode="auto">
            <a:xfrm>
              <a:off x="1637" y="3712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>
                  <a:latin typeface="Calibri" pitchFamily="34" charset="0"/>
                </a:rPr>
                <a:t>B</a:t>
              </a:r>
            </a:p>
          </p:txBody>
        </p:sp>
      </p:grpSp>
      <p:sp>
        <p:nvSpPr>
          <p:cNvPr id="16413" name="ZoneTexte 95"/>
          <p:cNvSpPr txBox="1">
            <a:spLocks noChangeArrowheads="1"/>
          </p:cNvSpPr>
          <p:nvPr/>
        </p:nvSpPr>
        <p:spPr bwMode="auto">
          <a:xfrm>
            <a:off x="739775" y="5097463"/>
            <a:ext cx="5191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>
                <a:latin typeface="Calibri" pitchFamily="34" charset="0"/>
              </a:rPr>
              <a:t>M1</a:t>
            </a:r>
          </a:p>
          <a:p>
            <a:r>
              <a:rPr lang="fr-FR" sz="1200">
                <a:latin typeface="Calibri" pitchFamily="34" charset="0"/>
              </a:rPr>
              <a:t>85 kg</a:t>
            </a:r>
          </a:p>
        </p:txBody>
      </p:sp>
      <p:sp>
        <p:nvSpPr>
          <p:cNvPr id="16414" name="ZoneTexte 96"/>
          <p:cNvSpPr txBox="1">
            <a:spLocks noChangeArrowheads="1"/>
          </p:cNvSpPr>
          <p:nvPr/>
        </p:nvSpPr>
        <p:spPr bwMode="auto">
          <a:xfrm>
            <a:off x="2740025" y="4525963"/>
            <a:ext cx="593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>
                <a:latin typeface="Calibri" pitchFamily="34" charset="0"/>
              </a:rPr>
              <a:t>M2</a:t>
            </a:r>
          </a:p>
          <a:p>
            <a:r>
              <a:rPr lang="fr-FR" sz="1200">
                <a:latin typeface="Calibri" pitchFamily="34" charset="0"/>
              </a:rPr>
              <a:t>115 kg</a:t>
            </a:r>
          </a:p>
        </p:txBody>
      </p:sp>
      <p:sp>
        <p:nvSpPr>
          <p:cNvPr id="16415" name="ZoneTexte 97"/>
          <p:cNvSpPr txBox="1">
            <a:spLocks noChangeArrowheads="1"/>
          </p:cNvSpPr>
          <p:nvPr/>
        </p:nvSpPr>
        <p:spPr bwMode="auto">
          <a:xfrm>
            <a:off x="3025775" y="5311775"/>
            <a:ext cx="593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>
                <a:latin typeface="Calibri" pitchFamily="34" charset="0"/>
              </a:rPr>
              <a:t>M3</a:t>
            </a:r>
          </a:p>
          <a:p>
            <a:r>
              <a:rPr lang="fr-FR" sz="1200">
                <a:latin typeface="Calibri" pitchFamily="34" charset="0"/>
              </a:rPr>
              <a:t>115 kg</a:t>
            </a:r>
          </a:p>
        </p:txBody>
      </p:sp>
      <p:cxnSp>
        <p:nvCxnSpPr>
          <p:cNvPr id="122" name="Connecteur droit avec flèche 121"/>
          <p:cNvCxnSpPr>
            <a:endCxn id="83" idx="2"/>
          </p:cNvCxnSpPr>
          <p:nvPr/>
        </p:nvCxnSpPr>
        <p:spPr>
          <a:xfrm flipV="1">
            <a:off x="2500313" y="3425825"/>
            <a:ext cx="785812" cy="3175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17" name="ZoneTexte 126"/>
          <p:cNvSpPr txBox="1">
            <a:spLocks noChangeArrowheads="1"/>
          </p:cNvSpPr>
          <p:nvPr/>
        </p:nvSpPr>
        <p:spPr bwMode="auto">
          <a:xfrm>
            <a:off x="1928813" y="1143000"/>
            <a:ext cx="14827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latin typeface="Calibri" pitchFamily="34" charset="0"/>
              </a:rPr>
              <a:t>Plan de référence</a:t>
            </a:r>
          </a:p>
        </p:txBody>
      </p:sp>
      <p:cxnSp>
        <p:nvCxnSpPr>
          <p:cNvPr id="84" name="Connecteur droit 83"/>
          <p:cNvCxnSpPr/>
          <p:nvPr/>
        </p:nvCxnSpPr>
        <p:spPr>
          <a:xfrm rot="5400000">
            <a:off x="1248569" y="2750344"/>
            <a:ext cx="25019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ZoneTexte 78"/>
          <p:cNvSpPr txBox="1">
            <a:spLocks noChangeArrowheads="1"/>
          </p:cNvSpPr>
          <p:nvPr/>
        </p:nvSpPr>
        <p:spPr bwMode="auto">
          <a:xfrm>
            <a:off x="4000500" y="3643313"/>
            <a:ext cx="8620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latin typeface="Calibri" pitchFamily="34" charset="0"/>
              </a:rPr>
              <a:t>M4  </a:t>
            </a:r>
            <a:r>
              <a:rPr lang="fr-FR" sz="1400">
                <a:latin typeface="Calibri" pitchFamily="34" charset="0"/>
              </a:rPr>
              <a:t>40kg</a:t>
            </a:r>
          </a:p>
        </p:txBody>
      </p:sp>
      <p:sp>
        <p:nvSpPr>
          <p:cNvPr id="80" name="ZoneTexte 79"/>
          <p:cNvSpPr txBox="1">
            <a:spLocks noChangeArrowheads="1"/>
          </p:cNvSpPr>
          <p:nvPr/>
        </p:nvSpPr>
        <p:spPr bwMode="auto">
          <a:xfrm>
            <a:off x="4143375" y="3000375"/>
            <a:ext cx="8620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latin typeface="Calibri" pitchFamily="34" charset="0"/>
              </a:rPr>
              <a:t>M5  </a:t>
            </a:r>
            <a:r>
              <a:rPr lang="fr-FR" sz="1400">
                <a:latin typeface="Calibri" pitchFamily="34" charset="0"/>
              </a:rPr>
              <a:t>10kg</a:t>
            </a:r>
          </a:p>
        </p:txBody>
      </p:sp>
      <p:cxnSp>
        <p:nvCxnSpPr>
          <p:cNvPr id="82" name="Connecteur droit 81"/>
          <p:cNvCxnSpPr/>
          <p:nvPr/>
        </p:nvCxnSpPr>
        <p:spPr>
          <a:xfrm rot="5400000">
            <a:off x="2786062" y="2928938"/>
            <a:ext cx="30003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avec flèche 89"/>
          <p:cNvCxnSpPr/>
          <p:nvPr/>
        </p:nvCxnSpPr>
        <p:spPr>
          <a:xfrm>
            <a:off x="2500313" y="1643063"/>
            <a:ext cx="1785937" cy="158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ZoneTexte 99"/>
          <p:cNvSpPr txBox="1">
            <a:spLocks noChangeArrowheads="1"/>
          </p:cNvSpPr>
          <p:nvPr/>
        </p:nvSpPr>
        <p:spPr bwMode="auto">
          <a:xfrm>
            <a:off x="3214688" y="1643063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D</a:t>
            </a:r>
          </a:p>
        </p:txBody>
      </p:sp>
      <p:sp>
        <p:nvSpPr>
          <p:cNvPr id="102" name="ZoneTexte 101"/>
          <p:cNvSpPr txBox="1">
            <a:spLocks noChangeArrowheads="1"/>
          </p:cNvSpPr>
          <p:nvPr/>
        </p:nvSpPr>
        <p:spPr bwMode="auto">
          <a:xfrm>
            <a:off x="4500563" y="6286500"/>
            <a:ext cx="546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MOE</a:t>
            </a:r>
          </a:p>
        </p:txBody>
      </p:sp>
      <p:sp>
        <p:nvSpPr>
          <p:cNvPr id="103" name="ZoneTexte 102"/>
          <p:cNvSpPr txBox="1">
            <a:spLocks noChangeArrowheads="1"/>
          </p:cNvSpPr>
          <p:nvPr/>
        </p:nvSpPr>
        <p:spPr bwMode="auto">
          <a:xfrm>
            <a:off x="6572250" y="6286500"/>
            <a:ext cx="458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315</a:t>
            </a:r>
          </a:p>
        </p:txBody>
      </p:sp>
      <p:sp>
        <p:nvSpPr>
          <p:cNvPr id="106" name="ZoneTexte 105"/>
          <p:cNvSpPr txBox="1">
            <a:spLocks noChangeArrowheads="1"/>
          </p:cNvSpPr>
          <p:nvPr/>
        </p:nvSpPr>
        <p:spPr bwMode="auto">
          <a:xfrm>
            <a:off x="214313" y="1143000"/>
            <a:ext cx="9667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latin typeface="Calibri" pitchFamily="34" charset="0"/>
              </a:rPr>
              <a:t>D = 1,15 m</a:t>
            </a:r>
          </a:p>
        </p:txBody>
      </p:sp>
      <p:cxnSp>
        <p:nvCxnSpPr>
          <p:cNvPr id="108" name="Connecteur droit 107"/>
          <p:cNvCxnSpPr/>
          <p:nvPr/>
        </p:nvCxnSpPr>
        <p:spPr>
          <a:xfrm>
            <a:off x="3786188" y="6286500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cteur droit 110"/>
          <p:cNvCxnSpPr>
            <a:stCxn id="114" idx="3"/>
          </p:cNvCxnSpPr>
          <p:nvPr/>
        </p:nvCxnSpPr>
        <p:spPr>
          <a:xfrm flipV="1">
            <a:off x="6418263" y="6286500"/>
            <a:ext cx="939800" cy="111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ZoneTexte 111"/>
          <p:cNvSpPr txBox="1">
            <a:spLocks noChangeArrowheads="1"/>
          </p:cNvSpPr>
          <p:nvPr/>
        </p:nvSpPr>
        <p:spPr bwMode="auto">
          <a:xfrm>
            <a:off x="3714750" y="6000750"/>
            <a:ext cx="24558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solidFill>
                  <a:srgbClr val="0070C0"/>
                </a:solidFill>
                <a:latin typeface="Calibri" pitchFamily="34" charset="0"/>
              </a:rPr>
              <a:t>CxM1+A(M2+M3)</a:t>
            </a:r>
            <a:r>
              <a:rPr lang="fr-FR" sz="1400">
                <a:latin typeface="Calibri" pitchFamily="34" charset="0"/>
              </a:rPr>
              <a:t>+</a:t>
            </a:r>
            <a:r>
              <a:rPr lang="fr-FR" sz="1400">
                <a:solidFill>
                  <a:srgbClr val="00B050"/>
                </a:solidFill>
                <a:latin typeface="Calibri" pitchFamily="34" charset="0"/>
              </a:rPr>
              <a:t>D(M4+M5)</a:t>
            </a:r>
          </a:p>
        </p:txBody>
      </p:sp>
      <p:sp>
        <p:nvSpPr>
          <p:cNvPr id="113" name="ZoneTexte 112"/>
          <p:cNvSpPr txBox="1">
            <a:spLocks noChangeArrowheads="1"/>
          </p:cNvSpPr>
          <p:nvPr/>
        </p:nvSpPr>
        <p:spPr bwMode="auto">
          <a:xfrm>
            <a:off x="7358063" y="6143625"/>
            <a:ext cx="2746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=</a:t>
            </a:r>
          </a:p>
        </p:txBody>
      </p:sp>
      <p:sp>
        <p:nvSpPr>
          <p:cNvPr id="114" name="ZoneTexte 113"/>
          <p:cNvSpPr txBox="1">
            <a:spLocks noChangeArrowheads="1"/>
          </p:cNvSpPr>
          <p:nvPr/>
        </p:nvSpPr>
        <p:spPr bwMode="auto">
          <a:xfrm>
            <a:off x="6143625" y="6143625"/>
            <a:ext cx="2746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=</a:t>
            </a:r>
          </a:p>
        </p:txBody>
      </p:sp>
      <p:sp>
        <p:nvSpPr>
          <p:cNvPr id="117" name="ZoneTexte 116"/>
          <p:cNvSpPr txBox="1">
            <a:spLocks noChangeArrowheads="1"/>
          </p:cNvSpPr>
          <p:nvPr/>
        </p:nvSpPr>
        <p:spPr bwMode="auto">
          <a:xfrm>
            <a:off x="6357938" y="6000750"/>
            <a:ext cx="912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solidFill>
                  <a:srgbClr val="0070C0"/>
                </a:solidFill>
                <a:latin typeface="Calibri" pitchFamily="34" charset="0"/>
              </a:rPr>
              <a:t>77,1</a:t>
            </a:r>
            <a:r>
              <a:rPr lang="fr-FR" sz="1400">
                <a:latin typeface="Calibri" pitchFamily="34" charset="0"/>
              </a:rPr>
              <a:t>+</a:t>
            </a:r>
            <a:r>
              <a:rPr lang="fr-FR" sz="1400">
                <a:solidFill>
                  <a:srgbClr val="00B050"/>
                </a:solidFill>
                <a:latin typeface="Calibri" pitchFamily="34" charset="0"/>
              </a:rPr>
              <a:t>57,5</a:t>
            </a:r>
          </a:p>
        </p:txBody>
      </p:sp>
      <p:sp>
        <p:nvSpPr>
          <p:cNvPr id="121" name="ZoneTexte 120"/>
          <p:cNvSpPr txBox="1">
            <a:spLocks noChangeArrowheads="1"/>
          </p:cNvSpPr>
          <p:nvPr/>
        </p:nvSpPr>
        <p:spPr bwMode="auto">
          <a:xfrm>
            <a:off x="7572375" y="6143625"/>
            <a:ext cx="504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solidFill>
                  <a:srgbClr val="FF0000"/>
                </a:solidFill>
                <a:latin typeface="Calibri" pitchFamily="34" charset="0"/>
              </a:rPr>
              <a:t>0,43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83" grpId="0" animBg="1"/>
      <p:bldP spid="85" grpId="0"/>
      <p:bldP spid="79" grpId="0"/>
      <p:bldP spid="80" grpId="0"/>
      <p:bldP spid="100" grpId="0"/>
      <p:bldP spid="102" grpId="0"/>
      <p:bldP spid="103" grpId="0"/>
      <p:bldP spid="106" grpId="0"/>
      <p:bldP spid="106" grpId="1"/>
      <p:bldP spid="112" grpId="0"/>
      <p:bldP spid="113" grpId="0"/>
      <p:bldP spid="114" grpId="0"/>
      <p:bldP spid="117" grpId="0"/>
      <p:bldP spid="1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Group 2"/>
          <p:cNvGrpSpPr>
            <a:grpSpLocks/>
          </p:cNvGrpSpPr>
          <p:nvPr/>
        </p:nvGrpSpPr>
        <p:grpSpPr bwMode="auto">
          <a:xfrm>
            <a:off x="1065213" y="4924425"/>
            <a:ext cx="2978150" cy="460375"/>
            <a:chOff x="385" y="3041"/>
            <a:chExt cx="1876" cy="290"/>
          </a:xfrm>
        </p:grpSpPr>
        <p:sp>
          <p:nvSpPr>
            <p:cNvPr id="17501" name="Rectangle 3"/>
            <p:cNvSpPr>
              <a:spLocks noChangeArrowheads="1"/>
            </p:cNvSpPr>
            <p:nvPr/>
          </p:nvSpPr>
          <p:spPr bwMode="auto">
            <a:xfrm>
              <a:off x="1797" y="3041"/>
              <a:ext cx="265" cy="56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7502" name="Rectangle 4"/>
            <p:cNvSpPr>
              <a:spLocks noChangeArrowheads="1"/>
            </p:cNvSpPr>
            <p:nvPr/>
          </p:nvSpPr>
          <p:spPr bwMode="auto">
            <a:xfrm>
              <a:off x="385" y="3045"/>
              <a:ext cx="384" cy="73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7503" name="Rectangle 5"/>
            <p:cNvSpPr>
              <a:spLocks noChangeArrowheads="1"/>
            </p:cNvSpPr>
            <p:nvPr/>
          </p:nvSpPr>
          <p:spPr bwMode="auto">
            <a:xfrm>
              <a:off x="1877" y="3206"/>
              <a:ext cx="384" cy="73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7504" name="Text Box 6"/>
            <p:cNvSpPr txBox="1">
              <a:spLocks noChangeArrowheads="1"/>
            </p:cNvSpPr>
            <p:nvPr/>
          </p:nvSpPr>
          <p:spPr bwMode="auto">
            <a:xfrm>
              <a:off x="952" y="3100"/>
              <a:ext cx="6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>
                  <a:latin typeface="Calibri" pitchFamily="34" charset="0"/>
                </a:rPr>
                <a:t>balances</a:t>
              </a:r>
            </a:p>
          </p:txBody>
        </p:sp>
        <p:sp>
          <p:nvSpPr>
            <p:cNvPr id="17505" name="Line 7"/>
            <p:cNvSpPr>
              <a:spLocks noChangeShapeType="1"/>
            </p:cNvSpPr>
            <p:nvPr/>
          </p:nvSpPr>
          <p:spPr bwMode="auto">
            <a:xfrm flipV="1">
              <a:off x="1568" y="3084"/>
              <a:ext cx="208" cy="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06" name="Line 8"/>
            <p:cNvSpPr>
              <a:spLocks noChangeShapeType="1"/>
            </p:cNvSpPr>
            <p:nvPr/>
          </p:nvSpPr>
          <p:spPr bwMode="auto">
            <a:xfrm flipV="1">
              <a:off x="1600" y="3244"/>
              <a:ext cx="264" cy="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07" name="Line 9"/>
            <p:cNvSpPr>
              <a:spLocks noChangeShapeType="1"/>
            </p:cNvSpPr>
            <p:nvPr/>
          </p:nvSpPr>
          <p:spPr bwMode="auto">
            <a:xfrm flipH="1" flipV="1">
              <a:off x="772" y="3088"/>
              <a:ext cx="244" cy="1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7410" name="Oval 10"/>
          <p:cNvSpPr>
            <a:spLocks noChangeArrowheads="1"/>
          </p:cNvSpPr>
          <p:nvPr/>
        </p:nvSpPr>
        <p:spPr bwMode="auto">
          <a:xfrm>
            <a:off x="3311525" y="4527550"/>
            <a:ext cx="349250" cy="3889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7411" name="Oval 11"/>
          <p:cNvSpPr>
            <a:spLocks noChangeArrowheads="1"/>
          </p:cNvSpPr>
          <p:nvPr/>
        </p:nvSpPr>
        <p:spPr bwMode="auto">
          <a:xfrm>
            <a:off x="3402013" y="4627563"/>
            <a:ext cx="149225" cy="166687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7412" name="Freeform 12"/>
          <p:cNvSpPr>
            <a:spLocks/>
          </p:cNvSpPr>
          <p:nvPr/>
        </p:nvSpPr>
        <p:spPr bwMode="auto">
          <a:xfrm>
            <a:off x="3367088" y="4198938"/>
            <a:ext cx="249237" cy="552450"/>
          </a:xfrm>
          <a:custGeom>
            <a:avLst/>
            <a:gdLst>
              <a:gd name="T0" fmla="*/ 0 w 136"/>
              <a:gd name="T1" fmla="*/ 0 h 318"/>
              <a:gd name="T2" fmla="*/ 249237 w 136"/>
              <a:gd name="T3" fmla="*/ 0 h 318"/>
              <a:gd name="T4" fmla="*/ 164936 w 136"/>
              <a:gd name="T5" fmla="*/ 472536 h 318"/>
              <a:gd name="T6" fmla="*/ 82468 w 136"/>
              <a:gd name="T7" fmla="*/ 552450 h 318"/>
              <a:gd name="T8" fmla="*/ 0 w 136"/>
              <a:gd name="T9" fmla="*/ 0 h 3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6"/>
              <a:gd name="T16" fmla="*/ 0 h 318"/>
              <a:gd name="T17" fmla="*/ 136 w 136"/>
              <a:gd name="T18" fmla="*/ 318 h 3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6" h="318">
                <a:moveTo>
                  <a:pt x="0" y="0"/>
                </a:moveTo>
                <a:lnTo>
                  <a:pt x="136" y="0"/>
                </a:lnTo>
                <a:lnTo>
                  <a:pt x="90" y="272"/>
                </a:lnTo>
                <a:lnTo>
                  <a:pt x="45" y="318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7413" name="Rectangle 13"/>
          <p:cNvSpPr>
            <a:spLocks noChangeArrowheads="1"/>
          </p:cNvSpPr>
          <p:nvPr/>
        </p:nvSpPr>
        <p:spPr bwMode="auto">
          <a:xfrm rot="592504">
            <a:off x="4029075" y="3282950"/>
            <a:ext cx="417513" cy="71437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7414" name="Freeform 14"/>
          <p:cNvSpPr>
            <a:spLocks/>
          </p:cNvSpPr>
          <p:nvPr/>
        </p:nvSpPr>
        <p:spPr bwMode="auto">
          <a:xfrm>
            <a:off x="3927475" y="2968625"/>
            <a:ext cx="3181350" cy="573088"/>
          </a:xfrm>
          <a:custGeom>
            <a:avLst/>
            <a:gdLst>
              <a:gd name="T0" fmla="*/ 198743 w 2177"/>
              <a:gd name="T1" fmla="*/ 0 h 499"/>
              <a:gd name="T2" fmla="*/ 3049829 w 2177"/>
              <a:gd name="T3" fmla="*/ 312385 h 499"/>
              <a:gd name="T4" fmla="*/ 3181350 w 2177"/>
              <a:gd name="T5" fmla="*/ 416896 h 499"/>
              <a:gd name="T6" fmla="*/ 3115589 w 2177"/>
              <a:gd name="T7" fmla="*/ 573088 h 499"/>
              <a:gd name="T8" fmla="*/ 0 w 2177"/>
              <a:gd name="T9" fmla="*/ 573088 h 499"/>
              <a:gd name="T10" fmla="*/ 198743 w 2177"/>
              <a:gd name="T11" fmla="*/ 0 h 49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77"/>
              <a:gd name="T19" fmla="*/ 0 h 499"/>
              <a:gd name="T20" fmla="*/ 2177 w 2177"/>
              <a:gd name="T21" fmla="*/ 499 h 49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77" h="499">
                <a:moveTo>
                  <a:pt x="136" y="0"/>
                </a:moveTo>
                <a:lnTo>
                  <a:pt x="2087" y="272"/>
                </a:lnTo>
                <a:lnTo>
                  <a:pt x="2177" y="363"/>
                </a:lnTo>
                <a:lnTo>
                  <a:pt x="2132" y="499"/>
                </a:lnTo>
                <a:lnTo>
                  <a:pt x="0" y="499"/>
                </a:lnTo>
                <a:lnTo>
                  <a:pt x="136" y="0"/>
                </a:lnTo>
                <a:close/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7415" name="Freeform 15"/>
          <p:cNvSpPr>
            <a:spLocks/>
          </p:cNvSpPr>
          <p:nvPr/>
        </p:nvSpPr>
        <p:spPr bwMode="auto">
          <a:xfrm>
            <a:off x="3870325" y="2489200"/>
            <a:ext cx="3913188" cy="1597025"/>
          </a:xfrm>
          <a:custGeom>
            <a:avLst/>
            <a:gdLst>
              <a:gd name="T0" fmla="*/ 128695 w 2767"/>
              <a:gd name="T1" fmla="*/ 1085808 h 1134"/>
              <a:gd name="T2" fmla="*/ 3207485 w 2767"/>
              <a:gd name="T3" fmla="*/ 1085808 h 1134"/>
              <a:gd name="T4" fmla="*/ 3463461 w 2767"/>
              <a:gd name="T5" fmla="*/ 0 h 1134"/>
              <a:gd name="T6" fmla="*/ 3848133 w 2767"/>
              <a:gd name="T7" fmla="*/ 64782 h 1134"/>
              <a:gd name="T8" fmla="*/ 3913188 w 2767"/>
              <a:gd name="T9" fmla="*/ 191530 h 1134"/>
              <a:gd name="T10" fmla="*/ 3848133 w 2767"/>
              <a:gd name="T11" fmla="*/ 1213964 h 1134"/>
              <a:gd name="T12" fmla="*/ 3271126 w 2767"/>
              <a:gd name="T13" fmla="*/ 1405494 h 1134"/>
              <a:gd name="T14" fmla="*/ 0 w 2767"/>
              <a:gd name="T15" fmla="*/ 1597025 h 1134"/>
              <a:gd name="T16" fmla="*/ 128695 w 2767"/>
              <a:gd name="T17" fmla="*/ 1085808 h 113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767"/>
              <a:gd name="T28" fmla="*/ 0 h 1134"/>
              <a:gd name="T29" fmla="*/ 2767 w 2767"/>
              <a:gd name="T30" fmla="*/ 1134 h 113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767" h="1134">
                <a:moveTo>
                  <a:pt x="91" y="771"/>
                </a:moveTo>
                <a:lnTo>
                  <a:pt x="2268" y="771"/>
                </a:lnTo>
                <a:lnTo>
                  <a:pt x="2449" y="0"/>
                </a:lnTo>
                <a:lnTo>
                  <a:pt x="2721" y="46"/>
                </a:lnTo>
                <a:lnTo>
                  <a:pt x="2767" y="136"/>
                </a:lnTo>
                <a:lnTo>
                  <a:pt x="2721" y="862"/>
                </a:lnTo>
                <a:lnTo>
                  <a:pt x="2313" y="998"/>
                </a:lnTo>
                <a:lnTo>
                  <a:pt x="0" y="1134"/>
                </a:lnTo>
                <a:lnTo>
                  <a:pt x="91" y="771"/>
                </a:lnTo>
                <a:close/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7416" name="Line 16"/>
          <p:cNvSpPr>
            <a:spLocks noChangeShapeType="1"/>
          </p:cNvSpPr>
          <p:nvPr/>
        </p:nvSpPr>
        <p:spPr bwMode="auto">
          <a:xfrm flipH="1">
            <a:off x="1436688" y="4038600"/>
            <a:ext cx="234950" cy="56673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7417" name="Freeform 17"/>
          <p:cNvSpPr>
            <a:spLocks/>
          </p:cNvSpPr>
          <p:nvPr/>
        </p:nvSpPr>
        <p:spPr bwMode="auto">
          <a:xfrm>
            <a:off x="2505075" y="2476500"/>
            <a:ext cx="1927225" cy="360363"/>
          </a:xfrm>
          <a:custGeom>
            <a:avLst/>
            <a:gdLst>
              <a:gd name="T0" fmla="*/ 0 w 1406"/>
              <a:gd name="T1" fmla="*/ 144463 h 227"/>
              <a:gd name="T2" fmla="*/ 63053 w 1406"/>
              <a:gd name="T3" fmla="*/ 360363 h 227"/>
              <a:gd name="T4" fmla="*/ 1927225 w 1406"/>
              <a:gd name="T5" fmla="*/ 360363 h 227"/>
              <a:gd name="T6" fmla="*/ 1679126 w 1406"/>
              <a:gd name="T7" fmla="*/ 217488 h 227"/>
              <a:gd name="T8" fmla="*/ 1181556 w 1406"/>
              <a:gd name="T9" fmla="*/ 73025 h 227"/>
              <a:gd name="T10" fmla="*/ 870404 w 1406"/>
              <a:gd name="T11" fmla="*/ 0 h 227"/>
              <a:gd name="T12" fmla="*/ 249470 w 1406"/>
              <a:gd name="T13" fmla="*/ 0 h 227"/>
              <a:gd name="T14" fmla="*/ 0 w 1406"/>
              <a:gd name="T15" fmla="*/ 144463 h 22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406"/>
              <a:gd name="T25" fmla="*/ 0 h 227"/>
              <a:gd name="T26" fmla="*/ 1406 w 1406"/>
              <a:gd name="T27" fmla="*/ 227 h 22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406" h="227">
                <a:moveTo>
                  <a:pt x="0" y="91"/>
                </a:moveTo>
                <a:lnTo>
                  <a:pt x="46" y="227"/>
                </a:lnTo>
                <a:lnTo>
                  <a:pt x="1406" y="227"/>
                </a:lnTo>
                <a:lnTo>
                  <a:pt x="1225" y="137"/>
                </a:lnTo>
                <a:lnTo>
                  <a:pt x="862" y="46"/>
                </a:lnTo>
                <a:lnTo>
                  <a:pt x="635" y="0"/>
                </a:lnTo>
                <a:lnTo>
                  <a:pt x="182" y="0"/>
                </a:lnTo>
                <a:lnTo>
                  <a:pt x="0" y="91"/>
                </a:lnTo>
                <a:close/>
              </a:path>
            </a:pathLst>
          </a:custGeom>
          <a:noFill/>
          <a:ln w="28575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7418" name="Oval 18"/>
          <p:cNvSpPr>
            <a:spLocks noChangeArrowheads="1"/>
          </p:cNvSpPr>
          <p:nvPr/>
        </p:nvSpPr>
        <p:spPr bwMode="auto">
          <a:xfrm>
            <a:off x="1168400" y="4581525"/>
            <a:ext cx="347663" cy="3540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7419" name="Oval 19"/>
          <p:cNvSpPr>
            <a:spLocks noChangeArrowheads="1"/>
          </p:cNvSpPr>
          <p:nvPr/>
        </p:nvSpPr>
        <p:spPr bwMode="auto">
          <a:xfrm>
            <a:off x="1266825" y="4678363"/>
            <a:ext cx="144463" cy="144462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grpSp>
        <p:nvGrpSpPr>
          <p:cNvPr id="17420" name="Group 20"/>
          <p:cNvGrpSpPr>
            <a:grpSpLocks/>
          </p:cNvGrpSpPr>
          <p:nvPr/>
        </p:nvGrpSpPr>
        <p:grpSpPr bwMode="auto">
          <a:xfrm>
            <a:off x="3198813" y="3205163"/>
            <a:ext cx="793750" cy="801687"/>
            <a:chOff x="3729" y="2974"/>
            <a:chExt cx="656" cy="724"/>
          </a:xfrm>
        </p:grpSpPr>
        <p:sp>
          <p:nvSpPr>
            <p:cNvPr id="17499" name="Rectangle 21"/>
            <p:cNvSpPr>
              <a:spLocks noChangeArrowheads="1"/>
            </p:cNvSpPr>
            <p:nvPr/>
          </p:nvSpPr>
          <p:spPr bwMode="auto">
            <a:xfrm rot="628282">
              <a:off x="4270" y="2974"/>
              <a:ext cx="115" cy="7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7500" name="Oval 22"/>
            <p:cNvSpPr>
              <a:spLocks noChangeArrowheads="1"/>
            </p:cNvSpPr>
            <p:nvPr/>
          </p:nvSpPr>
          <p:spPr bwMode="auto">
            <a:xfrm rot="805862">
              <a:off x="3729" y="3548"/>
              <a:ext cx="522" cy="13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</p:grpSp>
      <p:grpSp>
        <p:nvGrpSpPr>
          <p:cNvPr id="17421" name="Group 37"/>
          <p:cNvGrpSpPr>
            <a:grpSpLocks/>
          </p:cNvGrpSpPr>
          <p:nvPr/>
        </p:nvGrpSpPr>
        <p:grpSpPr bwMode="auto">
          <a:xfrm>
            <a:off x="720725" y="2346325"/>
            <a:ext cx="1389063" cy="2092325"/>
            <a:chOff x="606" y="1417"/>
            <a:chExt cx="875" cy="1318"/>
          </a:xfrm>
        </p:grpSpPr>
        <p:sp>
          <p:nvSpPr>
            <p:cNvPr id="17485" name="Line 38"/>
            <p:cNvSpPr>
              <a:spLocks noChangeShapeType="1"/>
            </p:cNvSpPr>
            <p:nvPr/>
          </p:nvSpPr>
          <p:spPr bwMode="auto">
            <a:xfrm flipV="1">
              <a:off x="1320" y="2277"/>
              <a:ext cx="0" cy="5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17486" name="Group 39"/>
            <p:cNvGrpSpPr>
              <a:grpSpLocks/>
            </p:cNvGrpSpPr>
            <p:nvPr/>
          </p:nvGrpSpPr>
          <p:grpSpPr bwMode="auto">
            <a:xfrm>
              <a:off x="606" y="1417"/>
              <a:ext cx="875" cy="1318"/>
              <a:chOff x="606" y="1417"/>
              <a:chExt cx="875" cy="1318"/>
            </a:xfrm>
          </p:grpSpPr>
          <p:grpSp>
            <p:nvGrpSpPr>
              <p:cNvPr id="17487" name="Group 40"/>
              <p:cNvGrpSpPr>
                <a:grpSpLocks/>
              </p:cNvGrpSpPr>
              <p:nvPr/>
            </p:nvGrpSpPr>
            <p:grpSpPr bwMode="auto">
              <a:xfrm>
                <a:off x="606" y="1417"/>
                <a:ext cx="869" cy="1318"/>
                <a:chOff x="606" y="1417"/>
                <a:chExt cx="869" cy="1318"/>
              </a:xfrm>
            </p:grpSpPr>
            <p:sp>
              <p:nvSpPr>
                <p:cNvPr id="17491" name="Oval 41"/>
                <p:cNvSpPr>
                  <a:spLocks noChangeArrowheads="1"/>
                </p:cNvSpPr>
                <p:nvPr/>
              </p:nvSpPr>
              <p:spPr bwMode="auto">
                <a:xfrm>
                  <a:off x="887" y="2004"/>
                  <a:ext cx="588" cy="288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>
                    <a:latin typeface="Calibri" pitchFamily="34" charset="0"/>
                  </a:endParaRPr>
                </a:p>
              </p:txBody>
            </p:sp>
            <p:sp>
              <p:nvSpPr>
                <p:cNvPr id="17492" name="Oval 42"/>
                <p:cNvSpPr>
                  <a:spLocks noChangeArrowheads="1"/>
                </p:cNvSpPr>
                <p:nvPr/>
              </p:nvSpPr>
              <p:spPr bwMode="auto">
                <a:xfrm>
                  <a:off x="704" y="1417"/>
                  <a:ext cx="45" cy="59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>
                    <a:latin typeface="Calibri" pitchFamily="34" charset="0"/>
                  </a:endParaRPr>
                </a:p>
              </p:txBody>
            </p:sp>
            <p:sp>
              <p:nvSpPr>
                <p:cNvPr id="17493" name="Oval 43"/>
                <p:cNvSpPr>
                  <a:spLocks noChangeArrowheads="1"/>
                </p:cNvSpPr>
                <p:nvPr/>
              </p:nvSpPr>
              <p:spPr bwMode="auto">
                <a:xfrm>
                  <a:off x="704" y="2145"/>
                  <a:ext cx="45" cy="590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>
                    <a:latin typeface="Calibri" pitchFamily="34" charset="0"/>
                  </a:endParaRPr>
                </a:p>
              </p:txBody>
            </p:sp>
            <p:sp>
              <p:nvSpPr>
                <p:cNvPr id="17494" name="Oval 44"/>
                <p:cNvSpPr>
                  <a:spLocks noChangeArrowheads="1"/>
                </p:cNvSpPr>
                <p:nvPr/>
              </p:nvSpPr>
              <p:spPr bwMode="auto">
                <a:xfrm>
                  <a:off x="987" y="2097"/>
                  <a:ext cx="184" cy="201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>
                    <a:latin typeface="Calibri" pitchFamily="34" charset="0"/>
                  </a:endParaRPr>
                </a:p>
              </p:txBody>
            </p:sp>
            <p:sp>
              <p:nvSpPr>
                <p:cNvPr id="17495" name="Oval 45"/>
                <p:cNvSpPr>
                  <a:spLocks noChangeArrowheads="1"/>
                </p:cNvSpPr>
                <p:nvPr/>
              </p:nvSpPr>
              <p:spPr bwMode="auto">
                <a:xfrm>
                  <a:off x="1182" y="2100"/>
                  <a:ext cx="184" cy="201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>
                    <a:latin typeface="Calibri" pitchFamily="34" charset="0"/>
                  </a:endParaRPr>
                </a:p>
              </p:txBody>
            </p:sp>
            <p:sp>
              <p:nvSpPr>
                <p:cNvPr id="17496" name="AutoShape 46"/>
                <p:cNvSpPr>
                  <a:spLocks noChangeArrowheads="1"/>
                </p:cNvSpPr>
                <p:nvPr/>
              </p:nvSpPr>
              <p:spPr bwMode="auto">
                <a:xfrm rot="5400000">
                  <a:off x="740" y="2024"/>
                  <a:ext cx="166" cy="140"/>
                </a:xfrm>
                <a:custGeom>
                  <a:avLst/>
                  <a:gdLst>
                    <a:gd name="T0" fmla="*/ 1 w 21600"/>
                    <a:gd name="T1" fmla="*/ 0 h 21600"/>
                    <a:gd name="T2" fmla="*/ 1 w 21600"/>
                    <a:gd name="T3" fmla="*/ 1 h 21600"/>
                    <a:gd name="T4" fmla="*/ 0 w 21600"/>
                    <a:gd name="T5" fmla="*/ 0 h 21600"/>
                    <a:gd name="T6" fmla="*/ 1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54 w 21600"/>
                    <a:gd name="T13" fmla="*/ 4474 h 21600"/>
                    <a:gd name="T14" fmla="*/ 17046 w 21600"/>
                    <a:gd name="T15" fmla="*/ 17126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7497" name="AutoShape 47"/>
                <p:cNvSpPr>
                  <a:spLocks noChangeArrowheads="1"/>
                </p:cNvSpPr>
                <p:nvPr/>
              </p:nvSpPr>
              <p:spPr bwMode="auto">
                <a:xfrm rot="-5543156">
                  <a:off x="556" y="2039"/>
                  <a:ext cx="195" cy="95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>
                    <a:latin typeface="Calibri" pitchFamily="34" charset="0"/>
                  </a:endParaRPr>
                </a:p>
              </p:txBody>
            </p:sp>
            <p:sp>
              <p:nvSpPr>
                <p:cNvPr id="17498" name="Rectangle 48"/>
                <p:cNvSpPr>
                  <a:spLocks noChangeArrowheads="1"/>
                </p:cNvSpPr>
                <p:nvPr/>
              </p:nvSpPr>
              <p:spPr bwMode="auto">
                <a:xfrm>
                  <a:off x="699" y="2053"/>
                  <a:ext cx="56" cy="56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>
                    <a:latin typeface="Calibri" pitchFamily="34" charset="0"/>
                  </a:endParaRPr>
                </a:p>
              </p:txBody>
            </p:sp>
          </p:grpSp>
          <p:sp>
            <p:nvSpPr>
              <p:cNvPr id="17488" name="Oval 49"/>
              <p:cNvSpPr>
                <a:spLocks noChangeArrowheads="1"/>
              </p:cNvSpPr>
              <p:nvPr/>
            </p:nvSpPr>
            <p:spPr bwMode="auto">
              <a:xfrm>
                <a:off x="1152" y="2340"/>
                <a:ext cx="266" cy="56"/>
              </a:xfrm>
              <a:prstGeom prst="ellipse">
                <a:avLst/>
              </a:prstGeom>
              <a:solidFill>
                <a:schemeClr val="bg2"/>
              </a:solidFill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>
                  <a:latin typeface="Calibri" pitchFamily="34" charset="0"/>
                </a:endParaRPr>
              </a:p>
            </p:txBody>
          </p:sp>
          <p:sp>
            <p:nvSpPr>
              <p:cNvPr id="17489" name="Line 50"/>
              <p:cNvSpPr>
                <a:spLocks noChangeShapeType="1"/>
              </p:cNvSpPr>
              <p:nvPr/>
            </p:nvSpPr>
            <p:spPr bwMode="auto">
              <a:xfrm>
                <a:off x="1326" y="2395"/>
                <a:ext cx="155" cy="23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7490" name="Freeform 51"/>
              <p:cNvSpPr>
                <a:spLocks/>
              </p:cNvSpPr>
              <p:nvPr/>
            </p:nvSpPr>
            <p:spPr bwMode="auto">
              <a:xfrm>
                <a:off x="978" y="2249"/>
                <a:ext cx="211" cy="131"/>
              </a:xfrm>
              <a:custGeom>
                <a:avLst/>
                <a:gdLst>
                  <a:gd name="T0" fmla="*/ 0 w 211"/>
                  <a:gd name="T1" fmla="*/ 0 h 131"/>
                  <a:gd name="T2" fmla="*/ 128 w 211"/>
                  <a:gd name="T3" fmla="*/ 110 h 131"/>
                  <a:gd name="T4" fmla="*/ 211 w 211"/>
                  <a:gd name="T5" fmla="*/ 128 h 131"/>
                  <a:gd name="T6" fmla="*/ 0 60000 65536"/>
                  <a:gd name="T7" fmla="*/ 0 60000 65536"/>
                  <a:gd name="T8" fmla="*/ 0 60000 65536"/>
                  <a:gd name="T9" fmla="*/ 0 w 211"/>
                  <a:gd name="T10" fmla="*/ 0 h 131"/>
                  <a:gd name="T11" fmla="*/ 211 w 211"/>
                  <a:gd name="T12" fmla="*/ 131 h 13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" h="131">
                    <a:moveTo>
                      <a:pt x="0" y="0"/>
                    </a:moveTo>
                    <a:cubicBezTo>
                      <a:pt x="46" y="44"/>
                      <a:pt x="93" y="89"/>
                      <a:pt x="128" y="110"/>
                    </a:cubicBezTo>
                    <a:cubicBezTo>
                      <a:pt x="163" y="131"/>
                      <a:pt x="200" y="127"/>
                      <a:pt x="211" y="128"/>
                    </a:cubicBez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</p:grpSp>
      <p:sp>
        <p:nvSpPr>
          <p:cNvPr id="17422" name="Line 52"/>
          <p:cNvSpPr>
            <a:spLocks noChangeShapeType="1"/>
          </p:cNvSpPr>
          <p:nvPr/>
        </p:nvSpPr>
        <p:spPr bwMode="auto">
          <a:xfrm flipH="1">
            <a:off x="2216150" y="3265488"/>
            <a:ext cx="127000" cy="938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7423" name="Freeform 53"/>
          <p:cNvSpPr>
            <a:spLocks/>
          </p:cNvSpPr>
          <p:nvPr/>
        </p:nvSpPr>
        <p:spPr bwMode="auto">
          <a:xfrm>
            <a:off x="3556000" y="4179888"/>
            <a:ext cx="360363" cy="647700"/>
          </a:xfrm>
          <a:custGeom>
            <a:avLst/>
            <a:gdLst>
              <a:gd name="T0" fmla="*/ 0 w 136"/>
              <a:gd name="T1" fmla="*/ 0 h 318"/>
              <a:gd name="T2" fmla="*/ 360363 w 136"/>
              <a:gd name="T3" fmla="*/ 0 h 318"/>
              <a:gd name="T4" fmla="*/ 238475 w 136"/>
              <a:gd name="T5" fmla="*/ 554008 h 318"/>
              <a:gd name="T6" fmla="*/ 119238 w 136"/>
              <a:gd name="T7" fmla="*/ 647700 h 318"/>
              <a:gd name="T8" fmla="*/ 0 w 136"/>
              <a:gd name="T9" fmla="*/ 0 h 3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6"/>
              <a:gd name="T16" fmla="*/ 0 h 318"/>
              <a:gd name="T17" fmla="*/ 136 w 136"/>
              <a:gd name="T18" fmla="*/ 318 h 3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6" h="318">
                <a:moveTo>
                  <a:pt x="0" y="0"/>
                </a:moveTo>
                <a:lnTo>
                  <a:pt x="136" y="0"/>
                </a:lnTo>
                <a:lnTo>
                  <a:pt x="90" y="272"/>
                </a:lnTo>
                <a:lnTo>
                  <a:pt x="45" y="318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17424" name="Group 54"/>
          <p:cNvGrpSpPr>
            <a:grpSpLocks/>
          </p:cNvGrpSpPr>
          <p:nvPr/>
        </p:nvGrpSpPr>
        <p:grpSpPr bwMode="auto">
          <a:xfrm>
            <a:off x="3482975" y="4684713"/>
            <a:ext cx="504825" cy="503237"/>
            <a:chOff x="1908" y="2890"/>
            <a:chExt cx="318" cy="317"/>
          </a:xfrm>
        </p:grpSpPr>
        <p:sp>
          <p:nvSpPr>
            <p:cNvPr id="17483" name="Oval 55"/>
            <p:cNvSpPr>
              <a:spLocks noChangeArrowheads="1"/>
            </p:cNvSpPr>
            <p:nvPr/>
          </p:nvSpPr>
          <p:spPr bwMode="auto">
            <a:xfrm>
              <a:off x="1908" y="2890"/>
              <a:ext cx="318" cy="31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7484" name="Oval 56"/>
            <p:cNvSpPr>
              <a:spLocks noChangeArrowheads="1"/>
            </p:cNvSpPr>
            <p:nvPr/>
          </p:nvSpPr>
          <p:spPr bwMode="auto">
            <a:xfrm>
              <a:off x="1999" y="2980"/>
              <a:ext cx="136" cy="13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</p:grpSp>
      <p:sp>
        <p:nvSpPr>
          <p:cNvPr id="17425" name="Line 57"/>
          <p:cNvSpPr>
            <a:spLocks noChangeShapeType="1"/>
          </p:cNvSpPr>
          <p:nvPr/>
        </p:nvSpPr>
        <p:spPr bwMode="auto">
          <a:xfrm>
            <a:off x="1295400" y="1739900"/>
            <a:ext cx="46038" cy="4500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7426" name="Line 58"/>
          <p:cNvSpPr>
            <a:spLocks noChangeShapeType="1"/>
          </p:cNvSpPr>
          <p:nvPr/>
        </p:nvSpPr>
        <p:spPr bwMode="auto">
          <a:xfrm>
            <a:off x="3708400" y="3128963"/>
            <a:ext cx="14288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7427" name="Freeform 60"/>
          <p:cNvSpPr>
            <a:spLocks/>
          </p:cNvSpPr>
          <p:nvPr/>
        </p:nvSpPr>
        <p:spPr bwMode="auto">
          <a:xfrm>
            <a:off x="847725" y="3152775"/>
            <a:ext cx="2978150" cy="1093788"/>
          </a:xfrm>
          <a:custGeom>
            <a:avLst/>
            <a:gdLst>
              <a:gd name="T0" fmla="*/ 452576 w 2086"/>
              <a:gd name="T1" fmla="*/ 121830 h 817"/>
              <a:gd name="T2" fmla="*/ 1229236 w 2086"/>
              <a:gd name="T3" fmla="*/ 61584 h 817"/>
              <a:gd name="T4" fmla="*/ 1359155 w 2086"/>
              <a:gd name="T5" fmla="*/ 0 h 817"/>
              <a:gd name="T6" fmla="*/ 1683240 w 2086"/>
              <a:gd name="T7" fmla="*/ 243659 h 817"/>
              <a:gd name="T8" fmla="*/ 2135816 w 2086"/>
              <a:gd name="T9" fmla="*/ 303904 h 817"/>
              <a:gd name="T10" fmla="*/ 2071570 w 2086"/>
              <a:gd name="T11" fmla="*/ 607809 h 817"/>
              <a:gd name="T12" fmla="*/ 2135816 w 2086"/>
              <a:gd name="T13" fmla="*/ 789884 h 817"/>
              <a:gd name="T14" fmla="*/ 2913904 w 2086"/>
              <a:gd name="T15" fmla="*/ 911713 h 817"/>
              <a:gd name="T16" fmla="*/ 2978150 w 2086"/>
              <a:gd name="T17" fmla="*/ 1032204 h 817"/>
              <a:gd name="T18" fmla="*/ 2071570 w 2086"/>
              <a:gd name="T19" fmla="*/ 1093788 h 817"/>
              <a:gd name="T20" fmla="*/ 1229236 w 2086"/>
              <a:gd name="T21" fmla="*/ 1032204 h 817"/>
              <a:gd name="T22" fmla="*/ 516822 w 2086"/>
              <a:gd name="T23" fmla="*/ 729638 h 817"/>
              <a:gd name="T24" fmla="*/ 322657 w 2086"/>
              <a:gd name="T25" fmla="*/ 425734 h 817"/>
              <a:gd name="T26" fmla="*/ 128492 w 2086"/>
              <a:gd name="T27" fmla="*/ 364150 h 817"/>
              <a:gd name="T28" fmla="*/ 0 w 2086"/>
              <a:gd name="T29" fmla="*/ 303904 h 817"/>
              <a:gd name="T30" fmla="*/ 0 w 2086"/>
              <a:gd name="T31" fmla="*/ 182075 h 817"/>
              <a:gd name="T32" fmla="*/ 452576 w 2086"/>
              <a:gd name="T33" fmla="*/ 121830 h 81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086"/>
              <a:gd name="T52" fmla="*/ 0 h 817"/>
              <a:gd name="T53" fmla="*/ 2086 w 2086"/>
              <a:gd name="T54" fmla="*/ 817 h 81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086" h="817">
                <a:moveTo>
                  <a:pt x="317" y="91"/>
                </a:moveTo>
                <a:lnTo>
                  <a:pt x="861" y="46"/>
                </a:lnTo>
                <a:lnTo>
                  <a:pt x="952" y="0"/>
                </a:lnTo>
                <a:lnTo>
                  <a:pt x="1179" y="182"/>
                </a:lnTo>
                <a:lnTo>
                  <a:pt x="1496" y="227"/>
                </a:lnTo>
                <a:lnTo>
                  <a:pt x="1451" y="454"/>
                </a:lnTo>
                <a:lnTo>
                  <a:pt x="1496" y="590"/>
                </a:lnTo>
                <a:lnTo>
                  <a:pt x="2041" y="681"/>
                </a:lnTo>
                <a:lnTo>
                  <a:pt x="2086" y="771"/>
                </a:lnTo>
                <a:lnTo>
                  <a:pt x="1451" y="817"/>
                </a:lnTo>
                <a:lnTo>
                  <a:pt x="861" y="771"/>
                </a:lnTo>
                <a:lnTo>
                  <a:pt x="362" y="545"/>
                </a:lnTo>
                <a:lnTo>
                  <a:pt x="226" y="318"/>
                </a:lnTo>
                <a:lnTo>
                  <a:pt x="90" y="272"/>
                </a:lnTo>
                <a:lnTo>
                  <a:pt x="0" y="227"/>
                </a:lnTo>
                <a:lnTo>
                  <a:pt x="0" y="136"/>
                </a:lnTo>
                <a:lnTo>
                  <a:pt x="317" y="91"/>
                </a:lnTo>
                <a:close/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17428" name="Group 61"/>
          <p:cNvGrpSpPr>
            <a:grpSpLocks/>
          </p:cNvGrpSpPr>
          <p:nvPr/>
        </p:nvGrpSpPr>
        <p:grpSpPr bwMode="auto">
          <a:xfrm>
            <a:off x="1311275" y="2025650"/>
            <a:ext cx="1214438" cy="425450"/>
            <a:chOff x="1006" y="3675"/>
            <a:chExt cx="1472" cy="268"/>
          </a:xfrm>
        </p:grpSpPr>
        <p:sp>
          <p:nvSpPr>
            <p:cNvPr id="17481" name="Line 62"/>
            <p:cNvSpPr>
              <a:spLocks noChangeShapeType="1"/>
            </p:cNvSpPr>
            <p:nvPr/>
          </p:nvSpPr>
          <p:spPr bwMode="auto">
            <a:xfrm>
              <a:off x="1006" y="3675"/>
              <a:ext cx="1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82" name="Text Box 63"/>
            <p:cNvSpPr txBox="1">
              <a:spLocks noChangeArrowheads="1"/>
            </p:cNvSpPr>
            <p:nvPr/>
          </p:nvSpPr>
          <p:spPr bwMode="auto">
            <a:xfrm>
              <a:off x="1637" y="3712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>
                  <a:latin typeface="Calibri" pitchFamily="34" charset="0"/>
                </a:rPr>
                <a:t>C</a:t>
              </a:r>
            </a:p>
          </p:txBody>
        </p:sp>
      </p:grpSp>
      <p:sp>
        <p:nvSpPr>
          <p:cNvPr id="66" name="Text Box 64"/>
          <p:cNvSpPr txBox="1">
            <a:spLocks noChangeArrowheads="1"/>
          </p:cNvSpPr>
          <p:nvPr/>
        </p:nvSpPr>
        <p:spPr bwMode="auto">
          <a:xfrm>
            <a:off x="3143250" y="3000375"/>
            <a:ext cx="40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rgbClr val="FF3300"/>
                </a:solidFill>
                <a:latin typeface="Calibri" pitchFamily="34" charset="0"/>
              </a:rPr>
              <a:t>G</a:t>
            </a:r>
          </a:p>
        </p:txBody>
      </p:sp>
      <p:grpSp>
        <p:nvGrpSpPr>
          <p:cNvPr id="17430" name="Group 65"/>
          <p:cNvGrpSpPr>
            <a:grpSpLocks/>
          </p:cNvGrpSpPr>
          <p:nvPr/>
        </p:nvGrpSpPr>
        <p:grpSpPr bwMode="auto">
          <a:xfrm>
            <a:off x="2514600" y="2868613"/>
            <a:ext cx="1204913" cy="366712"/>
            <a:chOff x="3337" y="3575"/>
            <a:chExt cx="759" cy="231"/>
          </a:xfrm>
        </p:grpSpPr>
        <p:sp>
          <p:nvSpPr>
            <p:cNvPr id="17479" name="Text Box 66"/>
            <p:cNvSpPr txBox="1">
              <a:spLocks noChangeArrowheads="1"/>
            </p:cNvSpPr>
            <p:nvPr/>
          </p:nvSpPr>
          <p:spPr bwMode="auto">
            <a:xfrm>
              <a:off x="3483" y="3575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>
                  <a:latin typeface="Calibri" pitchFamily="34" charset="0"/>
                </a:rPr>
                <a:t>A</a:t>
              </a:r>
            </a:p>
          </p:txBody>
        </p:sp>
        <p:sp>
          <p:nvSpPr>
            <p:cNvPr id="17480" name="Line 67"/>
            <p:cNvSpPr>
              <a:spLocks noChangeShapeType="1"/>
            </p:cNvSpPr>
            <p:nvPr/>
          </p:nvSpPr>
          <p:spPr bwMode="auto">
            <a:xfrm>
              <a:off x="3337" y="3785"/>
              <a:ext cx="7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7431" name="Text Box 70"/>
          <p:cNvSpPr txBox="1">
            <a:spLocks noChangeArrowheads="1"/>
          </p:cNvSpPr>
          <p:nvPr/>
        </p:nvSpPr>
        <p:spPr bwMode="auto">
          <a:xfrm>
            <a:off x="214313" y="214313"/>
            <a:ext cx="1500187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>
                <a:latin typeface="Calibri" pitchFamily="34" charset="0"/>
              </a:rPr>
              <a:t>A = 0,74 m </a:t>
            </a:r>
          </a:p>
          <a:p>
            <a:pPr>
              <a:spcBef>
                <a:spcPct val="50000"/>
              </a:spcBef>
            </a:pPr>
            <a:r>
              <a:rPr lang="fr-FR" sz="1400" b="1">
                <a:latin typeface="Calibri" pitchFamily="34" charset="0"/>
              </a:rPr>
              <a:t>B = 1,40 m  </a:t>
            </a:r>
          </a:p>
          <a:p>
            <a:pPr>
              <a:spcBef>
                <a:spcPct val="50000"/>
              </a:spcBef>
            </a:pPr>
            <a:r>
              <a:rPr lang="fr-FR" sz="1400" b="1">
                <a:latin typeface="Calibri" pitchFamily="34" charset="0"/>
              </a:rPr>
              <a:t>C = - 0,66 m</a:t>
            </a:r>
          </a:p>
        </p:txBody>
      </p:sp>
      <p:sp>
        <p:nvSpPr>
          <p:cNvPr id="83" name="Oval 81"/>
          <p:cNvSpPr>
            <a:spLocks noChangeArrowheads="1"/>
          </p:cNvSpPr>
          <p:nvPr/>
        </p:nvSpPr>
        <p:spPr bwMode="auto">
          <a:xfrm>
            <a:off x="3286125" y="3357563"/>
            <a:ext cx="104775" cy="1365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7433" name="Rectangle 87"/>
          <p:cNvSpPr>
            <a:spLocks noChangeArrowheads="1"/>
          </p:cNvSpPr>
          <p:nvPr/>
        </p:nvSpPr>
        <p:spPr bwMode="auto">
          <a:xfrm rot="598821">
            <a:off x="4164013" y="3028950"/>
            <a:ext cx="347662" cy="261938"/>
          </a:xfrm>
          <a:prstGeom prst="rect">
            <a:avLst/>
          </a:prstGeom>
          <a:solidFill>
            <a:srgbClr val="D600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7434" name="Freeform 89"/>
          <p:cNvSpPr>
            <a:spLocks/>
          </p:cNvSpPr>
          <p:nvPr/>
        </p:nvSpPr>
        <p:spPr bwMode="auto">
          <a:xfrm>
            <a:off x="6575425" y="2427288"/>
            <a:ext cx="704850" cy="831850"/>
          </a:xfrm>
          <a:custGeom>
            <a:avLst/>
            <a:gdLst>
              <a:gd name="T0" fmla="*/ 704850 w 444"/>
              <a:gd name="T1" fmla="*/ 44450 h 524"/>
              <a:gd name="T2" fmla="*/ 501650 w 444"/>
              <a:gd name="T3" fmla="*/ 831850 h 524"/>
              <a:gd name="T4" fmla="*/ 0 w 444"/>
              <a:gd name="T5" fmla="*/ 771525 h 524"/>
              <a:gd name="T6" fmla="*/ 396875 w 444"/>
              <a:gd name="T7" fmla="*/ 0 h 524"/>
              <a:gd name="T8" fmla="*/ 704850 w 444"/>
              <a:gd name="T9" fmla="*/ 44450 h 5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4"/>
              <a:gd name="T16" fmla="*/ 0 h 524"/>
              <a:gd name="T17" fmla="*/ 444 w 444"/>
              <a:gd name="T18" fmla="*/ 524 h 5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4" h="524">
                <a:moveTo>
                  <a:pt x="444" y="28"/>
                </a:moveTo>
                <a:lnTo>
                  <a:pt x="316" y="524"/>
                </a:lnTo>
                <a:lnTo>
                  <a:pt x="0" y="486"/>
                </a:lnTo>
                <a:lnTo>
                  <a:pt x="250" y="0"/>
                </a:lnTo>
                <a:lnTo>
                  <a:pt x="444" y="28"/>
                </a:lnTo>
                <a:close/>
              </a:path>
            </a:pathLst>
          </a:custGeom>
          <a:noFill/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17435" name="Group 61"/>
          <p:cNvGrpSpPr>
            <a:grpSpLocks/>
          </p:cNvGrpSpPr>
          <p:nvPr/>
        </p:nvGrpSpPr>
        <p:grpSpPr bwMode="auto">
          <a:xfrm>
            <a:off x="1382713" y="6097588"/>
            <a:ext cx="2336800" cy="425450"/>
            <a:chOff x="1006" y="3675"/>
            <a:chExt cx="1472" cy="268"/>
          </a:xfrm>
        </p:grpSpPr>
        <p:sp>
          <p:nvSpPr>
            <p:cNvPr id="17477" name="Line 62"/>
            <p:cNvSpPr>
              <a:spLocks noChangeShapeType="1"/>
            </p:cNvSpPr>
            <p:nvPr/>
          </p:nvSpPr>
          <p:spPr bwMode="auto">
            <a:xfrm>
              <a:off x="1006" y="3675"/>
              <a:ext cx="1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78" name="Text Box 63"/>
            <p:cNvSpPr txBox="1">
              <a:spLocks noChangeArrowheads="1"/>
            </p:cNvSpPr>
            <p:nvPr/>
          </p:nvSpPr>
          <p:spPr bwMode="auto">
            <a:xfrm>
              <a:off x="1637" y="3712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>
                  <a:latin typeface="Calibri" pitchFamily="34" charset="0"/>
                </a:rPr>
                <a:t>B</a:t>
              </a:r>
            </a:p>
          </p:txBody>
        </p:sp>
      </p:grpSp>
      <p:sp>
        <p:nvSpPr>
          <p:cNvPr id="17436" name="ZoneTexte 95"/>
          <p:cNvSpPr txBox="1">
            <a:spLocks noChangeArrowheads="1"/>
          </p:cNvSpPr>
          <p:nvPr/>
        </p:nvSpPr>
        <p:spPr bwMode="auto">
          <a:xfrm>
            <a:off x="739775" y="5097463"/>
            <a:ext cx="5191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>
                <a:latin typeface="Calibri" pitchFamily="34" charset="0"/>
              </a:rPr>
              <a:t>M1</a:t>
            </a:r>
          </a:p>
          <a:p>
            <a:r>
              <a:rPr lang="fr-FR" sz="1200">
                <a:latin typeface="Calibri" pitchFamily="34" charset="0"/>
              </a:rPr>
              <a:t>85 kg</a:t>
            </a:r>
          </a:p>
        </p:txBody>
      </p:sp>
      <p:sp>
        <p:nvSpPr>
          <p:cNvPr id="17437" name="ZoneTexte 96"/>
          <p:cNvSpPr txBox="1">
            <a:spLocks noChangeArrowheads="1"/>
          </p:cNvSpPr>
          <p:nvPr/>
        </p:nvSpPr>
        <p:spPr bwMode="auto">
          <a:xfrm>
            <a:off x="2740025" y="4525963"/>
            <a:ext cx="593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>
                <a:latin typeface="Calibri" pitchFamily="34" charset="0"/>
              </a:rPr>
              <a:t>M2</a:t>
            </a:r>
          </a:p>
          <a:p>
            <a:r>
              <a:rPr lang="fr-FR" sz="1200">
                <a:latin typeface="Calibri" pitchFamily="34" charset="0"/>
              </a:rPr>
              <a:t>170 kg</a:t>
            </a:r>
          </a:p>
        </p:txBody>
      </p:sp>
      <p:sp>
        <p:nvSpPr>
          <p:cNvPr id="17438" name="ZoneTexte 97"/>
          <p:cNvSpPr txBox="1">
            <a:spLocks noChangeArrowheads="1"/>
          </p:cNvSpPr>
          <p:nvPr/>
        </p:nvSpPr>
        <p:spPr bwMode="auto">
          <a:xfrm>
            <a:off x="3025775" y="5311775"/>
            <a:ext cx="593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>
                <a:latin typeface="Calibri" pitchFamily="34" charset="0"/>
              </a:rPr>
              <a:t>M3</a:t>
            </a:r>
          </a:p>
          <a:p>
            <a:r>
              <a:rPr lang="fr-FR" sz="1200">
                <a:latin typeface="Calibri" pitchFamily="34" charset="0"/>
              </a:rPr>
              <a:t>195 kg</a:t>
            </a:r>
          </a:p>
        </p:txBody>
      </p:sp>
      <p:cxnSp>
        <p:nvCxnSpPr>
          <p:cNvPr id="122" name="Connecteur droit avec flèche 121"/>
          <p:cNvCxnSpPr>
            <a:endCxn id="83" idx="2"/>
          </p:cNvCxnSpPr>
          <p:nvPr/>
        </p:nvCxnSpPr>
        <p:spPr>
          <a:xfrm flipV="1">
            <a:off x="2500313" y="3425825"/>
            <a:ext cx="785812" cy="3175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40" name="ZoneTexte 126"/>
          <p:cNvSpPr txBox="1">
            <a:spLocks noChangeArrowheads="1"/>
          </p:cNvSpPr>
          <p:nvPr/>
        </p:nvSpPr>
        <p:spPr bwMode="auto">
          <a:xfrm>
            <a:off x="1928813" y="1143000"/>
            <a:ext cx="14827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latin typeface="Calibri" pitchFamily="34" charset="0"/>
              </a:rPr>
              <a:t>Plan de référence</a:t>
            </a:r>
          </a:p>
        </p:txBody>
      </p:sp>
      <p:cxnSp>
        <p:nvCxnSpPr>
          <p:cNvPr id="84" name="Connecteur droit 83"/>
          <p:cNvCxnSpPr/>
          <p:nvPr/>
        </p:nvCxnSpPr>
        <p:spPr>
          <a:xfrm rot="5400000">
            <a:off x="1248569" y="2750344"/>
            <a:ext cx="25019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42" name="ZoneTexte 78"/>
          <p:cNvSpPr txBox="1">
            <a:spLocks noChangeArrowheads="1"/>
          </p:cNvSpPr>
          <p:nvPr/>
        </p:nvSpPr>
        <p:spPr bwMode="auto">
          <a:xfrm>
            <a:off x="4000500" y="3643313"/>
            <a:ext cx="8620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latin typeface="Calibri" pitchFamily="34" charset="0"/>
              </a:rPr>
              <a:t>M4  </a:t>
            </a:r>
            <a:r>
              <a:rPr lang="fr-FR" sz="1400">
                <a:latin typeface="Calibri" pitchFamily="34" charset="0"/>
              </a:rPr>
              <a:t>40kg</a:t>
            </a:r>
          </a:p>
        </p:txBody>
      </p:sp>
      <p:sp>
        <p:nvSpPr>
          <p:cNvPr id="17443" name="ZoneTexte 79"/>
          <p:cNvSpPr txBox="1">
            <a:spLocks noChangeArrowheads="1"/>
          </p:cNvSpPr>
          <p:nvPr/>
        </p:nvSpPr>
        <p:spPr bwMode="auto">
          <a:xfrm>
            <a:off x="4143375" y="3000375"/>
            <a:ext cx="8620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latin typeface="Calibri" pitchFamily="34" charset="0"/>
              </a:rPr>
              <a:t>M5  </a:t>
            </a:r>
            <a:r>
              <a:rPr lang="fr-FR" sz="1400">
                <a:latin typeface="Calibri" pitchFamily="34" charset="0"/>
              </a:rPr>
              <a:t>10kg</a:t>
            </a:r>
          </a:p>
        </p:txBody>
      </p:sp>
      <p:cxnSp>
        <p:nvCxnSpPr>
          <p:cNvPr id="82" name="Connecteur droit 81"/>
          <p:cNvCxnSpPr/>
          <p:nvPr/>
        </p:nvCxnSpPr>
        <p:spPr>
          <a:xfrm rot="5400000">
            <a:off x="2786062" y="2928938"/>
            <a:ext cx="30003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avec flèche 89"/>
          <p:cNvCxnSpPr/>
          <p:nvPr/>
        </p:nvCxnSpPr>
        <p:spPr>
          <a:xfrm>
            <a:off x="2500313" y="1643063"/>
            <a:ext cx="1785937" cy="158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46" name="ZoneTexte 99"/>
          <p:cNvSpPr txBox="1">
            <a:spLocks noChangeArrowheads="1"/>
          </p:cNvSpPr>
          <p:nvPr/>
        </p:nvSpPr>
        <p:spPr bwMode="auto">
          <a:xfrm>
            <a:off x="3214688" y="1643063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D</a:t>
            </a:r>
          </a:p>
        </p:txBody>
      </p:sp>
      <p:sp>
        <p:nvSpPr>
          <p:cNvPr id="17447" name="ZoneTexte 101"/>
          <p:cNvSpPr txBox="1">
            <a:spLocks noChangeArrowheads="1"/>
          </p:cNvSpPr>
          <p:nvPr/>
        </p:nvSpPr>
        <p:spPr bwMode="auto">
          <a:xfrm>
            <a:off x="4500563" y="6286500"/>
            <a:ext cx="5984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MMD</a:t>
            </a:r>
          </a:p>
        </p:txBody>
      </p:sp>
      <p:sp>
        <p:nvSpPr>
          <p:cNvPr id="17448" name="ZoneTexte 102"/>
          <p:cNvSpPr txBox="1">
            <a:spLocks noChangeArrowheads="1"/>
          </p:cNvSpPr>
          <p:nvPr/>
        </p:nvSpPr>
        <p:spPr bwMode="auto">
          <a:xfrm>
            <a:off x="7429500" y="6286500"/>
            <a:ext cx="458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450</a:t>
            </a:r>
          </a:p>
        </p:txBody>
      </p:sp>
      <p:sp>
        <p:nvSpPr>
          <p:cNvPr id="17449" name="ZoneTexte 105"/>
          <p:cNvSpPr txBox="1">
            <a:spLocks noChangeArrowheads="1"/>
          </p:cNvSpPr>
          <p:nvPr/>
        </p:nvSpPr>
        <p:spPr bwMode="auto">
          <a:xfrm>
            <a:off x="214313" y="1143000"/>
            <a:ext cx="9667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latin typeface="Calibri" pitchFamily="34" charset="0"/>
              </a:rPr>
              <a:t>D = 1,15 m</a:t>
            </a:r>
          </a:p>
        </p:txBody>
      </p:sp>
      <p:cxnSp>
        <p:nvCxnSpPr>
          <p:cNvPr id="108" name="Connecteur droit 107"/>
          <p:cNvCxnSpPr/>
          <p:nvPr/>
        </p:nvCxnSpPr>
        <p:spPr>
          <a:xfrm>
            <a:off x="3786188" y="6286500"/>
            <a:ext cx="30162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cteur droit 110"/>
          <p:cNvCxnSpPr/>
          <p:nvPr/>
        </p:nvCxnSpPr>
        <p:spPr>
          <a:xfrm>
            <a:off x="7215188" y="6286500"/>
            <a:ext cx="9286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ZoneTexte 111"/>
          <p:cNvSpPr txBox="1">
            <a:spLocks noChangeArrowheads="1"/>
          </p:cNvSpPr>
          <p:nvPr/>
        </p:nvSpPr>
        <p:spPr bwMode="auto">
          <a:xfrm>
            <a:off x="3643313" y="6000750"/>
            <a:ext cx="32448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solidFill>
                  <a:srgbClr val="0070C0"/>
                </a:solidFill>
                <a:latin typeface="Calibri" pitchFamily="34" charset="0"/>
              </a:rPr>
              <a:t>CxM1+A(M2+M3)+D(M4+M5)+</a:t>
            </a:r>
            <a:r>
              <a:rPr lang="fr-FR" sz="1400">
                <a:solidFill>
                  <a:srgbClr val="00B050"/>
                </a:solidFill>
                <a:latin typeface="Calibri" pitchFamily="34" charset="0"/>
              </a:rPr>
              <a:t>E(M6+M7)</a:t>
            </a:r>
          </a:p>
        </p:txBody>
      </p:sp>
      <p:sp>
        <p:nvSpPr>
          <p:cNvPr id="113" name="ZoneTexte 112"/>
          <p:cNvSpPr txBox="1">
            <a:spLocks noChangeArrowheads="1"/>
          </p:cNvSpPr>
          <p:nvPr/>
        </p:nvSpPr>
        <p:spPr bwMode="auto">
          <a:xfrm>
            <a:off x="8215313" y="6143625"/>
            <a:ext cx="2746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=</a:t>
            </a:r>
          </a:p>
        </p:txBody>
      </p:sp>
      <p:sp>
        <p:nvSpPr>
          <p:cNvPr id="114" name="ZoneTexte 113"/>
          <p:cNvSpPr txBox="1">
            <a:spLocks noChangeArrowheads="1"/>
          </p:cNvSpPr>
          <p:nvPr/>
        </p:nvSpPr>
        <p:spPr bwMode="auto">
          <a:xfrm>
            <a:off x="6858000" y="6143625"/>
            <a:ext cx="2746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=</a:t>
            </a:r>
          </a:p>
        </p:txBody>
      </p:sp>
      <p:sp>
        <p:nvSpPr>
          <p:cNvPr id="117" name="ZoneTexte 116"/>
          <p:cNvSpPr txBox="1">
            <a:spLocks noChangeArrowheads="1"/>
          </p:cNvSpPr>
          <p:nvPr/>
        </p:nvSpPr>
        <p:spPr bwMode="auto">
          <a:xfrm>
            <a:off x="7143750" y="6000750"/>
            <a:ext cx="10953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solidFill>
                  <a:srgbClr val="0070C0"/>
                </a:solidFill>
                <a:latin typeface="Calibri" pitchFamily="34" charset="0"/>
              </a:rPr>
              <a:t>134,6</a:t>
            </a:r>
            <a:r>
              <a:rPr lang="fr-FR" sz="1400">
                <a:latin typeface="Calibri" pitchFamily="34" charset="0"/>
              </a:rPr>
              <a:t>+</a:t>
            </a:r>
            <a:r>
              <a:rPr lang="fr-FR" sz="1400">
                <a:solidFill>
                  <a:srgbClr val="00B050"/>
                </a:solidFill>
                <a:latin typeface="Calibri" pitchFamily="34" charset="0"/>
              </a:rPr>
              <a:t>87,75</a:t>
            </a:r>
          </a:p>
        </p:txBody>
      </p:sp>
      <p:sp>
        <p:nvSpPr>
          <p:cNvPr id="121" name="ZoneTexte 120"/>
          <p:cNvSpPr txBox="1">
            <a:spLocks noChangeArrowheads="1"/>
          </p:cNvSpPr>
          <p:nvPr/>
        </p:nvSpPr>
        <p:spPr bwMode="auto">
          <a:xfrm>
            <a:off x="8429625" y="6143625"/>
            <a:ext cx="504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solidFill>
                  <a:srgbClr val="FF0000"/>
                </a:solidFill>
                <a:latin typeface="Calibri" pitchFamily="34" charset="0"/>
              </a:rPr>
              <a:t>0,49</a:t>
            </a:r>
          </a:p>
        </p:txBody>
      </p:sp>
      <p:sp>
        <p:nvSpPr>
          <p:cNvPr id="17457" name="Text Box 83"/>
          <p:cNvSpPr txBox="1">
            <a:spLocks noChangeArrowheads="1"/>
          </p:cNvSpPr>
          <p:nvPr/>
        </p:nvSpPr>
        <p:spPr bwMode="auto">
          <a:xfrm>
            <a:off x="1214438" y="188913"/>
            <a:ext cx="79295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/>
              <a:t>Cas 3 : appareil avec masse maxi au décollage    C = 0,49 m /plan de référence</a:t>
            </a:r>
          </a:p>
        </p:txBody>
      </p:sp>
      <p:grpSp>
        <p:nvGrpSpPr>
          <p:cNvPr id="107" name="Group 23"/>
          <p:cNvGrpSpPr>
            <a:grpSpLocks/>
          </p:cNvGrpSpPr>
          <p:nvPr/>
        </p:nvGrpSpPr>
        <p:grpSpPr bwMode="auto">
          <a:xfrm>
            <a:off x="2843213" y="2906713"/>
            <a:ext cx="871537" cy="1074737"/>
            <a:chOff x="3311" y="366"/>
            <a:chExt cx="657" cy="785"/>
          </a:xfrm>
        </p:grpSpPr>
        <p:sp>
          <p:nvSpPr>
            <p:cNvPr id="17471" name="Oval 24"/>
            <p:cNvSpPr>
              <a:spLocks noChangeArrowheads="1"/>
            </p:cNvSpPr>
            <p:nvPr/>
          </p:nvSpPr>
          <p:spPr bwMode="auto">
            <a:xfrm rot="-2021404">
              <a:off x="3311" y="1063"/>
              <a:ext cx="349" cy="88"/>
            </a:xfrm>
            <a:prstGeom prst="ellipse">
              <a:avLst/>
            </a:pr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7472" name="Oval 25"/>
            <p:cNvSpPr>
              <a:spLocks noChangeArrowheads="1"/>
            </p:cNvSpPr>
            <p:nvPr/>
          </p:nvSpPr>
          <p:spPr bwMode="auto">
            <a:xfrm>
              <a:off x="3803" y="366"/>
              <a:ext cx="165" cy="183"/>
            </a:xfrm>
            <a:prstGeom prst="ellipse">
              <a:avLst/>
            </a:pr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7473" name="Oval 26"/>
            <p:cNvSpPr>
              <a:spLocks noChangeArrowheads="1"/>
            </p:cNvSpPr>
            <p:nvPr/>
          </p:nvSpPr>
          <p:spPr bwMode="auto">
            <a:xfrm rot="545770">
              <a:off x="3740" y="539"/>
              <a:ext cx="198" cy="549"/>
            </a:xfrm>
            <a:prstGeom prst="ellipse">
              <a:avLst/>
            </a:pr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7474" name="Oval 27"/>
            <p:cNvSpPr>
              <a:spLocks noChangeArrowheads="1"/>
            </p:cNvSpPr>
            <p:nvPr/>
          </p:nvSpPr>
          <p:spPr bwMode="auto">
            <a:xfrm rot="753318">
              <a:off x="3557" y="1006"/>
              <a:ext cx="283" cy="92"/>
            </a:xfrm>
            <a:prstGeom prst="ellipse">
              <a:avLst/>
            </a:pr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7475" name="Oval 28"/>
            <p:cNvSpPr>
              <a:spLocks noChangeArrowheads="1"/>
            </p:cNvSpPr>
            <p:nvPr/>
          </p:nvSpPr>
          <p:spPr bwMode="auto">
            <a:xfrm rot="-3648918">
              <a:off x="3638" y="661"/>
              <a:ext cx="307" cy="82"/>
            </a:xfrm>
            <a:prstGeom prst="ellipse">
              <a:avLst/>
            </a:pr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7476" name="Oval 29"/>
            <p:cNvSpPr>
              <a:spLocks noChangeArrowheads="1"/>
            </p:cNvSpPr>
            <p:nvPr/>
          </p:nvSpPr>
          <p:spPr bwMode="auto">
            <a:xfrm rot="1219388">
              <a:off x="3560" y="784"/>
              <a:ext cx="184" cy="39"/>
            </a:xfrm>
            <a:prstGeom prst="ellipse">
              <a:avLst/>
            </a:pr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</p:grpSp>
      <p:grpSp>
        <p:nvGrpSpPr>
          <p:cNvPr id="130" name="Group 30"/>
          <p:cNvGrpSpPr>
            <a:grpSpLocks/>
          </p:cNvGrpSpPr>
          <p:nvPr/>
        </p:nvGrpSpPr>
        <p:grpSpPr bwMode="auto">
          <a:xfrm>
            <a:off x="3001963" y="2932113"/>
            <a:ext cx="871537" cy="1074737"/>
            <a:chOff x="3311" y="366"/>
            <a:chExt cx="657" cy="785"/>
          </a:xfrm>
        </p:grpSpPr>
        <p:sp>
          <p:nvSpPr>
            <p:cNvPr id="17465" name="Oval 31"/>
            <p:cNvSpPr>
              <a:spLocks noChangeArrowheads="1"/>
            </p:cNvSpPr>
            <p:nvPr/>
          </p:nvSpPr>
          <p:spPr bwMode="auto">
            <a:xfrm rot="-2021404">
              <a:off x="3311" y="1063"/>
              <a:ext cx="349" cy="88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7466" name="Oval 32"/>
            <p:cNvSpPr>
              <a:spLocks noChangeArrowheads="1"/>
            </p:cNvSpPr>
            <p:nvPr/>
          </p:nvSpPr>
          <p:spPr bwMode="auto">
            <a:xfrm>
              <a:off x="3803" y="366"/>
              <a:ext cx="165" cy="183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7467" name="Oval 33"/>
            <p:cNvSpPr>
              <a:spLocks noChangeArrowheads="1"/>
            </p:cNvSpPr>
            <p:nvPr/>
          </p:nvSpPr>
          <p:spPr bwMode="auto">
            <a:xfrm rot="545770">
              <a:off x="3740" y="539"/>
              <a:ext cx="198" cy="549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7468" name="Oval 34"/>
            <p:cNvSpPr>
              <a:spLocks noChangeArrowheads="1"/>
            </p:cNvSpPr>
            <p:nvPr/>
          </p:nvSpPr>
          <p:spPr bwMode="auto">
            <a:xfrm rot="753318">
              <a:off x="3557" y="1006"/>
              <a:ext cx="283" cy="92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7469" name="Oval 35"/>
            <p:cNvSpPr>
              <a:spLocks noChangeArrowheads="1"/>
            </p:cNvSpPr>
            <p:nvPr/>
          </p:nvSpPr>
          <p:spPr bwMode="auto">
            <a:xfrm rot="-3648918">
              <a:off x="3638" y="661"/>
              <a:ext cx="307" cy="82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7470" name="Oval 36"/>
            <p:cNvSpPr>
              <a:spLocks noChangeArrowheads="1"/>
            </p:cNvSpPr>
            <p:nvPr/>
          </p:nvSpPr>
          <p:spPr bwMode="auto">
            <a:xfrm rot="1219388">
              <a:off x="3560" y="784"/>
              <a:ext cx="184" cy="39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</p:grpSp>
      <p:cxnSp>
        <p:nvCxnSpPr>
          <p:cNvPr id="139" name="Connecteur droit 138"/>
          <p:cNvCxnSpPr/>
          <p:nvPr/>
        </p:nvCxnSpPr>
        <p:spPr>
          <a:xfrm rot="5400000" flipH="1" flipV="1">
            <a:off x="2393156" y="3107532"/>
            <a:ext cx="22145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avec flèche 141"/>
          <p:cNvCxnSpPr/>
          <p:nvPr/>
        </p:nvCxnSpPr>
        <p:spPr>
          <a:xfrm>
            <a:off x="2500313" y="2357438"/>
            <a:ext cx="1000125" cy="158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ZoneTexte 143"/>
          <p:cNvSpPr txBox="1">
            <a:spLocks noChangeArrowheads="1"/>
          </p:cNvSpPr>
          <p:nvPr/>
        </p:nvSpPr>
        <p:spPr bwMode="auto">
          <a:xfrm>
            <a:off x="2857500" y="2000250"/>
            <a:ext cx="296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E</a:t>
            </a:r>
          </a:p>
        </p:txBody>
      </p:sp>
      <p:sp>
        <p:nvSpPr>
          <p:cNvPr id="151" name="ZoneTexte 150"/>
          <p:cNvSpPr txBox="1">
            <a:spLocks noChangeArrowheads="1"/>
          </p:cNvSpPr>
          <p:nvPr/>
        </p:nvSpPr>
        <p:spPr bwMode="auto">
          <a:xfrm>
            <a:off x="214313" y="1428750"/>
            <a:ext cx="9413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latin typeface="Calibri" pitchFamily="34" charset="0"/>
              </a:rPr>
              <a:t>E = 0,65 m</a:t>
            </a:r>
          </a:p>
        </p:txBody>
      </p:sp>
      <p:sp>
        <p:nvSpPr>
          <p:cNvPr id="137" name="ZoneTexte 136"/>
          <p:cNvSpPr txBox="1">
            <a:spLocks noChangeArrowheads="1"/>
          </p:cNvSpPr>
          <p:nvPr/>
        </p:nvSpPr>
        <p:spPr bwMode="auto">
          <a:xfrm>
            <a:off x="3059113" y="3933825"/>
            <a:ext cx="765175" cy="517525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solidFill>
                  <a:schemeClr val="bg1"/>
                </a:solidFill>
                <a:latin typeface="Calibri" pitchFamily="34" charset="0"/>
              </a:rPr>
              <a:t>M6+M7</a:t>
            </a:r>
          </a:p>
          <a:p>
            <a:r>
              <a:rPr lang="fr-FR" sz="1400" b="1">
                <a:solidFill>
                  <a:schemeClr val="bg1"/>
                </a:solidFill>
                <a:latin typeface="Calibri" pitchFamily="34" charset="0"/>
              </a:rPr>
              <a:t>55 + 80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1"/>
      <p:bldP spid="83" grpId="0" animBg="1"/>
      <p:bldP spid="112" grpId="0"/>
      <p:bldP spid="113" grpId="0"/>
      <p:bldP spid="114" grpId="0"/>
      <p:bldP spid="117" grpId="0"/>
      <p:bldP spid="121" grpId="0"/>
      <p:bldP spid="144" grpId="0"/>
      <p:bldP spid="151" grpId="0"/>
      <p:bldP spid="137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</TotalTime>
  <Words>238</Words>
  <Application>Microsoft Office PowerPoint</Application>
  <PresentationFormat>Affichage à l'écran (4:3)</PresentationFormat>
  <Paragraphs>108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Calibri</vt:lpstr>
      <vt:lpstr>Thème Office</vt:lpstr>
      <vt:lpstr>Diapositive 1</vt:lpstr>
      <vt:lpstr>Diapositive 2</vt:lpstr>
      <vt:lpstr>Diapositive 3</vt:lpstr>
      <vt:lpstr>Diapositive 4</vt:lpstr>
      <vt:lpstr>Diapositive 5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 </dc:creator>
  <cp:lastModifiedBy>Atelier</cp:lastModifiedBy>
  <cp:revision>61</cp:revision>
  <dcterms:created xsi:type="dcterms:W3CDTF">2010-11-08T12:54:20Z</dcterms:created>
  <dcterms:modified xsi:type="dcterms:W3CDTF">2010-11-09T16:24:35Z</dcterms:modified>
</cp:coreProperties>
</file>